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5.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17.xml" ContentType="application/vnd.openxmlformats-officedocument.presentationml.notesSlide+xml"/>
  <Override PartName="/ppt/slideLayouts/slideLayout8.xml" ContentType="application/vnd.openxmlformats-officedocument.presentationml.slideLayout+xml"/>
  <Override PartName="/ppt/notesSlides/notesSlide18.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56" r:id="rId2"/>
    <p:sldId id="257" r:id="rId3"/>
    <p:sldId id="262" r:id="rId4"/>
    <p:sldId id="261" r:id="rId5"/>
    <p:sldId id="260" r:id="rId6"/>
    <p:sldId id="259" r:id="rId7"/>
    <p:sldId id="273" r:id="rId8"/>
    <p:sldId id="272" r:id="rId9"/>
    <p:sldId id="271" r:id="rId10"/>
    <p:sldId id="270" r:id="rId11"/>
    <p:sldId id="269" r:id="rId12"/>
    <p:sldId id="268" r:id="rId13"/>
    <p:sldId id="267" r:id="rId14"/>
    <p:sldId id="266" r:id="rId15"/>
    <p:sldId id="265" r:id="rId16"/>
    <p:sldId id="264" r:id="rId17"/>
    <p:sldId id="263" r:id="rId18"/>
    <p:sldId id="258" r:id="rId19"/>
    <p:sldId id="282" r:id="rId20"/>
    <p:sldId id="286" r:id="rId21"/>
    <p:sldId id="294" r:id="rId22"/>
    <p:sldId id="293" r:id="rId23"/>
    <p:sldId id="295" r:id="rId24"/>
    <p:sldId id="287" r:id="rId25"/>
    <p:sldId id="278" r:id="rId26"/>
    <p:sldId id="277" r:id="rId27"/>
    <p:sldId id="274" r:id="rId28"/>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63525" autoAdjust="0"/>
  </p:normalViewPr>
  <p:slideViewPr>
    <p:cSldViewPr>
      <p:cViewPr>
        <p:scale>
          <a:sx n="75" d="100"/>
          <a:sy n="75" d="100"/>
        </p:scale>
        <p:origin x="-2028" y="12"/>
      </p:cViewPr>
      <p:guideLst>
        <p:guide orient="horz" pos="2160"/>
        <p:guide pos="2880"/>
      </p:guideLst>
    </p:cSldViewPr>
  </p:slideViewPr>
  <p:outlineViewPr>
    <p:cViewPr>
      <p:scale>
        <a:sx n="33" d="100"/>
        <a:sy n="33" d="100"/>
      </p:scale>
      <p:origin x="0" y="18138"/>
    </p:cViewPr>
  </p:outlineViewPr>
  <p:notesTextViewPr>
    <p:cViewPr>
      <p:scale>
        <a:sx n="1" d="1"/>
        <a:sy n="1" d="1"/>
      </p:scale>
      <p:origin x="0" y="0"/>
    </p:cViewPr>
  </p:notesTextViewPr>
  <p:notesViewPr>
    <p:cSldViewPr>
      <p:cViewPr varScale="1">
        <p:scale>
          <a:sx n="84" d="100"/>
          <a:sy n="84" d="100"/>
        </p:scale>
        <p:origin x="-3132" y="-78"/>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3177" tIns="46589" rIns="93177" bIns="46589" rtlCol="0"/>
          <a:lstStyle>
            <a:lvl1pPr algn="l">
              <a:defRPr sz="1200"/>
            </a:lvl1pPr>
          </a:lstStyle>
          <a:p>
            <a:r>
              <a:rPr lang="en-AU" dirty="0" smtClean="0"/>
              <a:t>Australian Embassy Bangkok</a:t>
            </a:r>
            <a:endParaRPr lang="en-AU" dirty="0"/>
          </a:p>
        </p:txBody>
      </p:sp>
      <p:sp>
        <p:nvSpPr>
          <p:cNvPr id="3" name="Date Placeholder 2"/>
          <p:cNvSpPr>
            <a:spLocks noGrp="1"/>
          </p:cNvSpPr>
          <p:nvPr>
            <p:ph type="dt" sz="quarter" idx="1"/>
          </p:nvPr>
        </p:nvSpPr>
        <p:spPr>
          <a:xfrm>
            <a:off x="3884614" y="0"/>
            <a:ext cx="2971800" cy="496332"/>
          </a:xfrm>
          <a:prstGeom prst="rect">
            <a:avLst/>
          </a:prstGeom>
        </p:spPr>
        <p:txBody>
          <a:bodyPr vert="horz" lIns="93177" tIns="46589" rIns="93177" bIns="46589" rtlCol="0"/>
          <a:lstStyle>
            <a:lvl1pPr algn="r">
              <a:defRPr sz="1200"/>
            </a:lvl1pPr>
          </a:lstStyle>
          <a:p>
            <a:fld id="{CD5D019A-A60F-4A93-B07E-C0EAF1B46A02}" type="datetimeFigureOut">
              <a:rPr lang="en-AU" smtClean="0"/>
              <a:t>14/03/2014</a:t>
            </a:fld>
            <a:endParaRPr lang="en-AU" dirty="0"/>
          </a:p>
        </p:txBody>
      </p:sp>
      <p:sp>
        <p:nvSpPr>
          <p:cNvPr id="4" name="Footer Placeholder 3"/>
          <p:cNvSpPr>
            <a:spLocks noGrp="1"/>
          </p:cNvSpPr>
          <p:nvPr>
            <p:ph type="ftr" sz="quarter" idx="2"/>
          </p:nvPr>
        </p:nvSpPr>
        <p:spPr>
          <a:xfrm>
            <a:off x="0" y="9428584"/>
            <a:ext cx="2971800" cy="496332"/>
          </a:xfrm>
          <a:prstGeom prst="rect">
            <a:avLst/>
          </a:prstGeom>
        </p:spPr>
        <p:txBody>
          <a:bodyPr vert="horz" lIns="93177" tIns="46589" rIns="93177" bIns="46589"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84614" y="9428584"/>
            <a:ext cx="2971800" cy="496332"/>
          </a:xfrm>
          <a:prstGeom prst="rect">
            <a:avLst/>
          </a:prstGeom>
        </p:spPr>
        <p:txBody>
          <a:bodyPr vert="horz" lIns="93177" tIns="46589" rIns="93177" bIns="46589" rtlCol="0" anchor="b"/>
          <a:lstStyle>
            <a:lvl1pPr algn="r">
              <a:defRPr sz="1200"/>
            </a:lvl1pPr>
          </a:lstStyle>
          <a:p>
            <a:fld id="{37D97B84-E367-4E57-B935-45C0379C19D7}" type="slidenum">
              <a:rPr lang="en-AU" smtClean="0"/>
              <a:t>‹#›</a:t>
            </a:fld>
            <a:endParaRPr lang="en-AU" dirty="0"/>
          </a:p>
        </p:txBody>
      </p:sp>
    </p:spTree>
    <p:extLst>
      <p:ext uri="{BB962C8B-B14F-4D97-AF65-F5344CB8AC3E}">
        <p14:creationId xmlns:p14="http://schemas.microsoft.com/office/powerpoint/2010/main" val="3246618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3177" tIns="46589" rIns="93177" bIns="46589" rtlCol="0"/>
          <a:lstStyle>
            <a:lvl1pPr algn="l">
              <a:defRPr sz="1200"/>
            </a:lvl1pPr>
          </a:lstStyle>
          <a:p>
            <a:r>
              <a:rPr lang="en-AU" dirty="0" smtClean="0"/>
              <a:t>Australian Embassy Bangkok</a:t>
            </a:r>
            <a:endParaRPr lang="en-AU" dirty="0"/>
          </a:p>
        </p:txBody>
      </p:sp>
      <p:sp>
        <p:nvSpPr>
          <p:cNvPr id="3" name="Date Placeholder 2"/>
          <p:cNvSpPr>
            <a:spLocks noGrp="1"/>
          </p:cNvSpPr>
          <p:nvPr>
            <p:ph type="dt" idx="1"/>
          </p:nvPr>
        </p:nvSpPr>
        <p:spPr>
          <a:xfrm>
            <a:off x="3884614" y="0"/>
            <a:ext cx="2971800" cy="496332"/>
          </a:xfrm>
          <a:prstGeom prst="rect">
            <a:avLst/>
          </a:prstGeom>
        </p:spPr>
        <p:txBody>
          <a:bodyPr vert="horz" lIns="93177" tIns="46589" rIns="93177" bIns="46589" rtlCol="0"/>
          <a:lstStyle>
            <a:lvl1pPr algn="r">
              <a:defRPr sz="1200"/>
            </a:lvl1pPr>
          </a:lstStyle>
          <a:p>
            <a:fld id="{6850EB57-0177-4A94-93A5-7DAFE7D362C4}" type="datetimeFigureOut">
              <a:rPr lang="en-AU" smtClean="0"/>
              <a:t>14/03/2014</a:t>
            </a:fld>
            <a:endParaRPr lang="en-AU" dirty="0"/>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3177" tIns="46589" rIns="93177" bIns="46589" rtlCol="0" anchor="ctr"/>
          <a:lstStyle/>
          <a:p>
            <a:endParaRPr lang="en-AU" dirty="0"/>
          </a:p>
        </p:txBody>
      </p:sp>
      <p:sp>
        <p:nvSpPr>
          <p:cNvPr id="5" name="Notes Placeholder 4"/>
          <p:cNvSpPr>
            <a:spLocks noGrp="1"/>
          </p:cNvSpPr>
          <p:nvPr>
            <p:ph type="body" sz="quarter" idx="3"/>
          </p:nvPr>
        </p:nvSpPr>
        <p:spPr>
          <a:xfrm>
            <a:off x="685801" y="4715154"/>
            <a:ext cx="5486400" cy="4466987"/>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4"/>
            <a:ext cx="2971800" cy="496332"/>
          </a:xfrm>
          <a:prstGeom prst="rect">
            <a:avLst/>
          </a:prstGeom>
        </p:spPr>
        <p:txBody>
          <a:bodyPr vert="horz" lIns="93177" tIns="46589" rIns="93177" bIns="46589"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4" y="9428584"/>
            <a:ext cx="2971800" cy="496332"/>
          </a:xfrm>
          <a:prstGeom prst="rect">
            <a:avLst/>
          </a:prstGeom>
        </p:spPr>
        <p:txBody>
          <a:bodyPr vert="horz" lIns="93177" tIns="46589" rIns="93177" bIns="46589" rtlCol="0" anchor="b"/>
          <a:lstStyle>
            <a:lvl1pPr algn="r">
              <a:defRPr sz="1200"/>
            </a:lvl1pPr>
          </a:lstStyle>
          <a:p>
            <a:fld id="{D7440ED5-C9EF-4CA6-A466-27FE4CE4EDDF}" type="slidenum">
              <a:rPr lang="en-AU" smtClean="0"/>
              <a:t>‹#›</a:t>
            </a:fld>
            <a:endParaRPr lang="en-AU" dirty="0"/>
          </a:p>
        </p:txBody>
      </p:sp>
    </p:spTree>
    <p:extLst>
      <p:ext uri="{BB962C8B-B14F-4D97-AF65-F5344CB8AC3E}">
        <p14:creationId xmlns:p14="http://schemas.microsoft.com/office/powerpoint/2010/main" val="8074042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solidFill>
                <a:srgbClr val="FF0000"/>
              </a:solidFill>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a:t>
            </a:fld>
            <a:endParaRPr lang="en-AU" dirty="0"/>
          </a:p>
        </p:txBody>
      </p:sp>
    </p:spTree>
    <p:extLst>
      <p:ext uri="{BB962C8B-B14F-4D97-AF65-F5344CB8AC3E}">
        <p14:creationId xmlns:p14="http://schemas.microsoft.com/office/powerpoint/2010/main" val="1019572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i="1" baseline="0" dirty="0" smtClean="0">
                <a:solidFill>
                  <a:schemeClr val="tx1"/>
                </a:solidFill>
                <a:latin typeface="+mn-lt"/>
              </a:rPr>
              <a:t>PRESS</a:t>
            </a:r>
            <a:r>
              <a:rPr lang="en-US" sz="1800" b="0" baseline="0" dirty="0" smtClean="0">
                <a:latin typeface="+mn-lt"/>
              </a:rPr>
              <a:t>   As mentioned a moment ago, Thailand already has over 20,000 international students.  According to the Ministry of Education, these students are enrolled for a semester or more.  </a:t>
            </a:r>
          </a:p>
          <a:p>
            <a:endParaRPr lang="en-US" sz="1800" b="0" baseline="0" dirty="0" smtClean="0">
              <a:latin typeface="+mn-lt"/>
            </a:endParaRPr>
          </a:p>
          <a:p>
            <a:r>
              <a:rPr lang="en-US" sz="2000" b="1" i="1" dirty="0" smtClean="0">
                <a:solidFill>
                  <a:schemeClr val="tx1"/>
                </a:solidFill>
                <a:latin typeface="+mn-lt"/>
              </a:rPr>
              <a:t>PRESS</a:t>
            </a:r>
            <a:r>
              <a:rPr lang="en-US" sz="1800" dirty="0" smtClean="0">
                <a:solidFill>
                  <a:schemeClr val="tx1"/>
                </a:solidFill>
                <a:latin typeface="+mn-lt"/>
              </a:rPr>
              <a:t> </a:t>
            </a:r>
            <a:r>
              <a:rPr lang="en-US" sz="1800" dirty="0" smtClean="0">
                <a:solidFill>
                  <a:srgbClr val="FF0000"/>
                </a:solidFill>
                <a:latin typeface="+mn-lt"/>
              </a:rPr>
              <a:t> </a:t>
            </a:r>
            <a:r>
              <a:rPr lang="en-US" sz="1800" b="0" baseline="0" dirty="0" smtClean="0">
                <a:latin typeface="+mn-lt"/>
              </a:rPr>
              <a:t>Almost 9,000 of them are from China.</a:t>
            </a:r>
          </a:p>
          <a:p>
            <a:endParaRPr lang="en-US" sz="1800" b="0" baseline="0" dirty="0" smtClean="0">
              <a:latin typeface="+mn-lt"/>
            </a:endParaRPr>
          </a:p>
          <a:p>
            <a:r>
              <a:rPr lang="en-US" sz="2000" b="1" i="1" dirty="0" smtClean="0">
                <a:solidFill>
                  <a:schemeClr val="tx1"/>
                </a:solidFill>
                <a:latin typeface="+mn-lt"/>
              </a:rPr>
              <a:t>PRESS</a:t>
            </a:r>
            <a:r>
              <a:rPr lang="en-US" sz="1800" dirty="0" smtClean="0">
                <a:latin typeface="+mn-lt"/>
              </a:rPr>
              <a:t>  </a:t>
            </a:r>
            <a:r>
              <a:rPr lang="en-US" sz="1800" b="0" baseline="0" dirty="0" smtClean="0">
                <a:latin typeface="+mn-lt"/>
              </a:rPr>
              <a:t>Most of the rest are from neighbouring countries.</a:t>
            </a:r>
          </a:p>
          <a:p>
            <a:endParaRPr lang="en-US" sz="1800" b="0" baseline="0" dirty="0" smtClean="0">
              <a:latin typeface="+mn-lt"/>
            </a:endParaRPr>
          </a:p>
          <a:p>
            <a:r>
              <a:rPr lang="en-US" sz="2000" b="1" i="1" dirty="0" smtClean="0">
                <a:solidFill>
                  <a:schemeClr val="tx1"/>
                </a:solidFill>
                <a:latin typeface="+mn-lt"/>
              </a:rPr>
              <a:t>PRESS</a:t>
            </a:r>
            <a:r>
              <a:rPr lang="en-US" sz="1800" dirty="0" smtClean="0">
                <a:solidFill>
                  <a:schemeClr val="tx1"/>
                </a:solidFill>
                <a:latin typeface="+mn-lt"/>
              </a:rPr>
              <a:t> </a:t>
            </a:r>
            <a:r>
              <a:rPr lang="en-US" sz="1800" dirty="0" smtClean="0">
                <a:latin typeface="+mn-lt"/>
              </a:rPr>
              <a:t> </a:t>
            </a:r>
            <a:r>
              <a:rPr lang="en-US" sz="1800" b="0" baseline="0" dirty="0" smtClean="0">
                <a:latin typeface="+mn-lt"/>
              </a:rPr>
              <a:t>Let’s have a look at how Thailand compares with other ASEAN countries as a destination for international students from selected countries.</a:t>
            </a:r>
          </a:p>
          <a:p>
            <a:endParaRPr lang="en-US" sz="1800" b="0" baseline="0" dirty="0" smtClean="0">
              <a:latin typeface="+mn-lt"/>
            </a:endParaRPr>
          </a:p>
          <a:p>
            <a:r>
              <a:rPr lang="en-US" sz="1800" baseline="0" dirty="0" smtClean="0">
                <a:latin typeface="+mn-lt"/>
              </a:rPr>
              <a:t>Unfortunately, Singapore does not release data to UNESCO, the source of our statistics.</a:t>
            </a:r>
          </a:p>
          <a:p>
            <a:endParaRPr lang="en-US" sz="1800" baseline="0" dirty="0" smtClean="0">
              <a:latin typeface="+mn-lt"/>
            </a:endParaRPr>
          </a:p>
          <a:p>
            <a:r>
              <a:rPr lang="en-US" sz="1800" baseline="0" dirty="0" smtClean="0">
                <a:latin typeface="+mn-lt"/>
              </a:rPr>
              <a:t>But we have information on the other major ASEANs: Indonesia, Malaysia, Vietnam, Philippines and, of course, Thailand</a:t>
            </a:r>
          </a:p>
          <a:p>
            <a:endParaRPr lang="en-US" sz="1800" b="0" baseline="0" dirty="0" smtClean="0">
              <a:latin typeface="+mn-lt"/>
            </a:endParaRPr>
          </a:p>
          <a:p>
            <a:r>
              <a:rPr lang="en-US" sz="2000" b="1" i="1" baseline="0" dirty="0" smtClean="0">
                <a:latin typeface="+mn-lt"/>
              </a:rPr>
              <a:t>PRESS</a:t>
            </a:r>
            <a:endParaRPr lang="th-TH" sz="2000" b="1" i="1" dirty="0" smtClean="0">
              <a:latin typeface="+mn-lt"/>
            </a:endParaRPr>
          </a:p>
          <a:p>
            <a:endParaRPr lang="en-AU" sz="1800" dirty="0">
              <a:latin typeface="+mn-lt"/>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10</a:t>
            </a:fld>
            <a:endParaRPr lang="en-AU" dirty="0"/>
          </a:p>
        </p:txBody>
      </p:sp>
    </p:spTree>
    <p:extLst>
      <p:ext uri="{BB962C8B-B14F-4D97-AF65-F5344CB8AC3E}">
        <p14:creationId xmlns:p14="http://schemas.microsoft.com/office/powerpoint/2010/main" val="2238977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aseline="0" dirty="0" smtClean="0">
                <a:latin typeface="+mn-lt"/>
              </a:rPr>
              <a:t>Let’s start with China, because China’s numbers are usually astounding.  </a:t>
            </a:r>
          </a:p>
          <a:p>
            <a:endParaRPr lang="en-US" sz="1800" baseline="0" dirty="0" smtClean="0">
              <a:latin typeface="+mn-lt"/>
            </a:endParaRPr>
          </a:p>
          <a:p>
            <a:r>
              <a:rPr lang="en-US" sz="2000" b="1" i="1" baseline="0" dirty="0" smtClean="0">
                <a:solidFill>
                  <a:schemeClr val="tx1"/>
                </a:solidFill>
                <a:latin typeface="+mn-lt"/>
              </a:rPr>
              <a:t>PRESS</a:t>
            </a:r>
            <a:r>
              <a:rPr lang="en-US" sz="1800" baseline="0" dirty="0" smtClean="0">
                <a:solidFill>
                  <a:schemeClr val="tx1"/>
                </a:solidFill>
                <a:latin typeface="+mn-lt"/>
              </a:rPr>
              <a:t>  </a:t>
            </a:r>
            <a:r>
              <a:rPr lang="en-US" sz="1800" baseline="0" dirty="0" smtClean="0">
                <a:latin typeface="+mn-lt"/>
              </a:rPr>
              <a:t> Which country is attracting the most Chinese students?  Thailand.</a:t>
            </a:r>
          </a:p>
          <a:p>
            <a:endParaRPr lang="en-US" sz="1800" baseline="0" dirty="0" smtClean="0">
              <a:latin typeface="+mn-lt"/>
            </a:endParaRPr>
          </a:p>
          <a:p>
            <a:r>
              <a:rPr lang="en-US" sz="2000" b="1" i="1" dirty="0" smtClean="0">
                <a:solidFill>
                  <a:schemeClr val="tx1"/>
                </a:solidFill>
                <a:latin typeface="+mn-lt"/>
              </a:rPr>
              <a:t>PRESS</a:t>
            </a:r>
            <a:r>
              <a:rPr lang="en-US" sz="1800" dirty="0" smtClean="0">
                <a:solidFill>
                  <a:schemeClr val="tx1"/>
                </a:solidFill>
                <a:latin typeface="+mn-lt"/>
              </a:rPr>
              <a:t> </a:t>
            </a:r>
            <a:endParaRPr lang="th-TH" sz="1800" dirty="0" smtClean="0">
              <a:solidFill>
                <a:schemeClr val="tx1"/>
              </a:solidFill>
              <a:latin typeface="+mn-lt"/>
            </a:endParaRPr>
          </a:p>
          <a:p>
            <a:endParaRPr lang="en-AU" sz="1800" dirty="0">
              <a:latin typeface="+mn-lt"/>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11</a:t>
            </a:fld>
            <a:endParaRPr lang="en-AU" dirty="0"/>
          </a:p>
        </p:txBody>
      </p:sp>
    </p:spTree>
    <p:extLst>
      <p:ext uri="{BB962C8B-B14F-4D97-AF65-F5344CB8AC3E}">
        <p14:creationId xmlns:p14="http://schemas.microsoft.com/office/powerpoint/2010/main" val="1448996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i="1" baseline="0" dirty="0" smtClean="0">
                <a:latin typeface="+mn-lt"/>
              </a:rPr>
              <a:t>PRESS</a:t>
            </a:r>
          </a:p>
          <a:p>
            <a:pPr defTabSz="931774">
              <a:defRPr/>
            </a:pPr>
            <a:endParaRPr lang="en-US" sz="1800" baseline="0" dirty="0" smtClean="0">
              <a:latin typeface="+mn-lt"/>
            </a:endParaRPr>
          </a:p>
          <a:p>
            <a:pPr defTabSz="931774">
              <a:defRPr/>
            </a:pPr>
            <a:r>
              <a:rPr lang="en-US" sz="1800" baseline="0" dirty="0" smtClean="0">
                <a:latin typeface="+mn-lt"/>
              </a:rPr>
              <a:t>Which country is attracting the most Europeans students?  Thailand.</a:t>
            </a:r>
          </a:p>
          <a:p>
            <a:pPr defTabSz="931774">
              <a:defRPr/>
            </a:pPr>
            <a:endParaRPr lang="en-US" sz="1800" baseline="0" dirty="0" smtClean="0">
              <a:latin typeface="+mn-lt"/>
            </a:endParaRPr>
          </a:p>
          <a:p>
            <a:pPr defTabSz="931774">
              <a:defRPr/>
            </a:pPr>
            <a:r>
              <a:rPr lang="en-US" sz="2000" b="1" i="1" dirty="0" smtClean="0">
                <a:solidFill>
                  <a:schemeClr val="tx1"/>
                </a:solidFill>
                <a:latin typeface="+mn-lt"/>
              </a:rPr>
              <a:t>PRESS</a:t>
            </a:r>
            <a:r>
              <a:rPr lang="en-US" sz="2000" b="1" i="1" dirty="0" smtClean="0">
                <a:latin typeface="+mn-lt"/>
              </a:rPr>
              <a:t> </a:t>
            </a:r>
            <a:endParaRPr lang="th-TH" sz="2000" b="1" i="1" dirty="0" smtClean="0">
              <a:latin typeface="+mn-lt"/>
            </a:endParaRPr>
          </a:p>
          <a:p>
            <a:endParaRPr lang="en-AU" sz="1800" dirty="0">
              <a:latin typeface="+mn-lt"/>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12</a:t>
            </a:fld>
            <a:endParaRPr lang="en-AU" dirty="0"/>
          </a:p>
        </p:txBody>
      </p:sp>
    </p:spTree>
    <p:extLst>
      <p:ext uri="{BB962C8B-B14F-4D97-AF65-F5344CB8AC3E}">
        <p14:creationId xmlns:p14="http://schemas.microsoft.com/office/powerpoint/2010/main" val="547005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i="1" baseline="0" dirty="0" smtClean="0"/>
              <a:t>PRESS</a:t>
            </a:r>
          </a:p>
          <a:p>
            <a:pPr defTabSz="931774">
              <a:defRPr/>
            </a:pPr>
            <a:endParaRPr lang="en-US" sz="1800" baseline="0" dirty="0" smtClean="0"/>
          </a:p>
          <a:p>
            <a:pPr defTabSz="931774">
              <a:defRPr/>
            </a:pPr>
            <a:r>
              <a:rPr lang="en-US" sz="1800" baseline="0" dirty="0" smtClean="0"/>
              <a:t>Which country is attracting the most American students?  Thailand.</a:t>
            </a:r>
          </a:p>
          <a:p>
            <a:pPr defTabSz="931774">
              <a:defRPr/>
            </a:pPr>
            <a:endParaRPr lang="en-US" sz="1800" baseline="0" dirty="0" smtClean="0"/>
          </a:p>
          <a:p>
            <a:pPr defTabSz="931774">
              <a:defRPr/>
            </a:pPr>
            <a:r>
              <a:rPr lang="en-US" sz="2000" b="1" i="1" dirty="0" smtClean="0">
                <a:solidFill>
                  <a:schemeClr val="tx1"/>
                </a:solidFill>
              </a:rPr>
              <a:t>PRESS </a:t>
            </a:r>
            <a:endParaRPr lang="en-US" sz="2000" b="1" i="1" baseline="0" dirty="0" smtClean="0">
              <a:solidFill>
                <a:schemeClr val="tx1"/>
              </a:solidFill>
            </a:endParaRPr>
          </a:p>
          <a:p>
            <a:pPr defTabSz="931774">
              <a:defRPr/>
            </a:pPr>
            <a:endParaRPr lang="en-US" baseline="0" dirty="0" smtClean="0"/>
          </a:p>
          <a:p>
            <a:endParaRPr lang="en-AU" dirty="0"/>
          </a:p>
        </p:txBody>
      </p:sp>
      <p:sp>
        <p:nvSpPr>
          <p:cNvPr id="4" name="Slide Number Placeholder 3"/>
          <p:cNvSpPr>
            <a:spLocks noGrp="1"/>
          </p:cNvSpPr>
          <p:nvPr>
            <p:ph type="sldNum" sz="quarter" idx="10"/>
          </p:nvPr>
        </p:nvSpPr>
        <p:spPr/>
        <p:txBody>
          <a:bodyPr/>
          <a:lstStyle/>
          <a:p>
            <a:fld id="{D7440ED5-C9EF-4CA6-A466-27FE4CE4EDDF}" type="slidenum">
              <a:rPr lang="en-AU" smtClean="0"/>
              <a:t>13</a:t>
            </a:fld>
            <a:endParaRPr lang="en-AU" dirty="0"/>
          </a:p>
        </p:txBody>
      </p:sp>
    </p:spTree>
    <p:extLst>
      <p:ext uri="{BB962C8B-B14F-4D97-AF65-F5344CB8AC3E}">
        <p14:creationId xmlns:p14="http://schemas.microsoft.com/office/powerpoint/2010/main" val="1730713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i="1" baseline="0" dirty="0" smtClean="0">
                <a:latin typeface="+mn-lt"/>
              </a:rPr>
              <a:t>PRESS</a:t>
            </a:r>
          </a:p>
          <a:p>
            <a:pPr defTabSz="931774">
              <a:defRPr/>
            </a:pPr>
            <a:endParaRPr lang="en-US" sz="1800" baseline="0" dirty="0" smtClean="0">
              <a:latin typeface="+mn-lt"/>
            </a:endParaRPr>
          </a:p>
          <a:p>
            <a:pPr defTabSz="931774">
              <a:defRPr/>
            </a:pPr>
            <a:r>
              <a:rPr lang="en-US" sz="1800" baseline="0" dirty="0" smtClean="0">
                <a:latin typeface="+mn-lt"/>
              </a:rPr>
              <a:t>Which country is attracting the most Japanese students?  Thailand.</a:t>
            </a:r>
          </a:p>
          <a:p>
            <a:pPr defTabSz="931774">
              <a:defRPr/>
            </a:pPr>
            <a:endParaRPr lang="en-US" sz="1800" baseline="0" dirty="0" smtClean="0">
              <a:latin typeface="+mn-lt"/>
            </a:endParaRPr>
          </a:p>
          <a:p>
            <a:pPr defTabSz="931774">
              <a:defRPr/>
            </a:pPr>
            <a:r>
              <a:rPr lang="en-US" sz="2000" b="1" i="1" dirty="0" smtClean="0">
                <a:solidFill>
                  <a:schemeClr val="tx1"/>
                </a:solidFill>
                <a:latin typeface="+mn-lt"/>
              </a:rPr>
              <a:t>PRESS </a:t>
            </a:r>
            <a:endParaRPr lang="th-TH" sz="2000" b="1" i="1" dirty="0" smtClean="0">
              <a:solidFill>
                <a:schemeClr val="tx1"/>
              </a:solidFill>
              <a:latin typeface="+mn-lt"/>
            </a:endParaRPr>
          </a:p>
          <a:p>
            <a:endParaRPr lang="en-AU" sz="1800" dirty="0">
              <a:latin typeface="+mn-lt"/>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14</a:t>
            </a:fld>
            <a:endParaRPr lang="en-AU" dirty="0"/>
          </a:p>
        </p:txBody>
      </p:sp>
    </p:spTree>
    <p:extLst>
      <p:ext uri="{BB962C8B-B14F-4D97-AF65-F5344CB8AC3E}">
        <p14:creationId xmlns:p14="http://schemas.microsoft.com/office/powerpoint/2010/main" val="2713221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i="1" baseline="0" dirty="0" smtClean="0">
                <a:latin typeface="+mn-lt"/>
              </a:rPr>
              <a:t>PRESS</a:t>
            </a:r>
          </a:p>
          <a:p>
            <a:pPr defTabSz="931774">
              <a:defRPr/>
            </a:pPr>
            <a:endParaRPr lang="en-US" sz="1800" baseline="0" dirty="0" smtClean="0">
              <a:latin typeface="+mn-lt"/>
            </a:endParaRPr>
          </a:p>
          <a:p>
            <a:pPr defTabSz="931774">
              <a:defRPr/>
            </a:pPr>
            <a:r>
              <a:rPr lang="en-US" sz="1800" baseline="0" dirty="0" smtClean="0">
                <a:latin typeface="+mn-lt"/>
              </a:rPr>
              <a:t>Which country is attracting the most Korean students?  Thailand.</a:t>
            </a:r>
          </a:p>
          <a:p>
            <a:pPr defTabSz="931774">
              <a:defRPr/>
            </a:pPr>
            <a:endParaRPr lang="en-US" sz="1800" baseline="0" dirty="0" smtClean="0">
              <a:latin typeface="+mn-lt"/>
            </a:endParaRPr>
          </a:p>
          <a:p>
            <a:pPr defTabSz="931774">
              <a:defRPr/>
            </a:pPr>
            <a:r>
              <a:rPr lang="en-US" sz="2000" b="1" i="1" dirty="0" smtClean="0">
                <a:solidFill>
                  <a:schemeClr val="tx1"/>
                </a:solidFill>
                <a:latin typeface="+mn-lt"/>
              </a:rPr>
              <a:t>PRESS</a:t>
            </a:r>
            <a:r>
              <a:rPr lang="en-US" sz="1800" dirty="0" smtClean="0">
                <a:solidFill>
                  <a:schemeClr val="tx1"/>
                </a:solidFill>
                <a:latin typeface="+mn-lt"/>
              </a:rPr>
              <a:t> </a:t>
            </a:r>
            <a:endParaRPr lang="th-TH" sz="1800" dirty="0" smtClean="0">
              <a:solidFill>
                <a:schemeClr val="tx1"/>
              </a:solidFill>
              <a:latin typeface="+mn-lt"/>
            </a:endParaRPr>
          </a:p>
          <a:p>
            <a:endParaRPr lang="en-AU" sz="1800" dirty="0">
              <a:latin typeface="+mn-lt"/>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15</a:t>
            </a:fld>
            <a:endParaRPr lang="en-AU" dirty="0"/>
          </a:p>
        </p:txBody>
      </p:sp>
    </p:spTree>
    <p:extLst>
      <p:ext uri="{BB962C8B-B14F-4D97-AF65-F5344CB8AC3E}">
        <p14:creationId xmlns:p14="http://schemas.microsoft.com/office/powerpoint/2010/main" val="1732375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Thailand</a:t>
            </a:r>
            <a:r>
              <a:rPr lang="en-US" sz="1800" baseline="0" dirty="0" smtClean="0"/>
              <a:t> is popular with international students – and their home universities – because:</a:t>
            </a:r>
          </a:p>
          <a:p>
            <a:endParaRPr lang="en-US" sz="1800" baseline="0" dirty="0" smtClean="0"/>
          </a:p>
          <a:p>
            <a:pPr>
              <a:buFont typeface="Arial" pitchFamily="34" charset="0"/>
              <a:buChar char="•"/>
            </a:pPr>
            <a:r>
              <a:rPr lang="en-US" sz="1800" baseline="0" dirty="0" smtClean="0"/>
              <a:t> </a:t>
            </a:r>
            <a:r>
              <a:rPr lang="en-US" sz="2000" b="1" i="1" baseline="0" dirty="0" smtClean="0">
                <a:solidFill>
                  <a:schemeClr val="tx1"/>
                </a:solidFill>
              </a:rPr>
              <a:t>PRESS</a:t>
            </a:r>
            <a:r>
              <a:rPr lang="en-US" sz="1800" baseline="0" dirty="0" smtClean="0">
                <a:solidFill>
                  <a:schemeClr val="tx1"/>
                </a:solidFill>
              </a:rPr>
              <a:t> </a:t>
            </a:r>
            <a:r>
              <a:rPr lang="en-US" sz="1800" baseline="0" dirty="0" smtClean="0"/>
              <a:t> Thai universities have good academic standards</a:t>
            </a:r>
          </a:p>
          <a:p>
            <a:pPr>
              <a:buFont typeface="Arial" pitchFamily="34" charset="0"/>
              <a:buChar char="•"/>
            </a:pPr>
            <a:r>
              <a:rPr lang="en-US" sz="1800" baseline="0" dirty="0" smtClean="0"/>
              <a:t> </a:t>
            </a:r>
            <a:r>
              <a:rPr lang="en-US" sz="2000" b="1" i="1" baseline="0" dirty="0" smtClean="0">
                <a:solidFill>
                  <a:schemeClr val="tx1"/>
                </a:solidFill>
              </a:rPr>
              <a:t>PRESS</a:t>
            </a:r>
            <a:r>
              <a:rPr lang="en-US" sz="1800" baseline="0" dirty="0" smtClean="0">
                <a:solidFill>
                  <a:schemeClr val="tx1"/>
                </a:solidFill>
              </a:rPr>
              <a:t> </a:t>
            </a:r>
            <a:r>
              <a:rPr lang="en-US" sz="1800" baseline="0" dirty="0" smtClean="0"/>
              <a:t> They have a strong track record in dealing with foreign students</a:t>
            </a:r>
          </a:p>
          <a:p>
            <a:pPr>
              <a:buFont typeface="Arial" pitchFamily="34" charset="0"/>
              <a:buChar char="•"/>
            </a:pPr>
            <a:r>
              <a:rPr lang="en-US" sz="1800" baseline="0" dirty="0" smtClean="0"/>
              <a:t> </a:t>
            </a:r>
            <a:r>
              <a:rPr lang="en-US" sz="2000" b="1" i="1" baseline="0" dirty="0" smtClean="0">
                <a:solidFill>
                  <a:schemeClr val="tx1"/>
                </a:solidFill>
              </a:rPr>
              <a:t>PRESS</a:t>
            </a:r>
            <a:r>
              <a:rPr lang="en-US" sz="1800" baseline="0" dirty="0" smtClean="0">
                <a:solidFill>
                  <a:schemeClr val="tx1"/>
                </a:solidFill>
              </a:rPr>
              <a:t> </a:t>
            </a:r>
            <a:r>
              <a:rPr lang="en-US" sz="1800" baseline="0" dirty="0" smtClean="0"/>
              <a:t> They are happy to tailor programs to suit student needs</a:t>
            </a:r>
          </a:p>
          <a:p>
            <a:pPr>
              <a:buFont typeface="Arial" pitchFamily="34" charset="0"/>
              <a:buChar char="•"/>
            </a:pPr>
            <a:r>
              <a:rPr lang="en-US" sz="1800" baseline="0" dirty="0" smtClean="0"/>
              <a:t> </a:t>
            </a:r>
            <a:r>
              <a:rPr lang="en-US" sz="2000" b="1" i="1" baseline="0" dirty="0" smtClean="0">
                <a:solidFill>
                  <a:schemeClr val="tx1"/>
                </a:solidFill>
              </a:rPr>
              <a:t>PRESS</a:t>
            </a:r>
            <a:r>
              <a:rPr lang="en-US" sz="1800" baseline="0" dirty="0" smtClean="0">
                <a:solidFill>
                  <a:schemeClr val="tx1"/>
                </a:solidFill>
              </a:rPr>
              <a:t> </a:t>
            </a:r>
            <a:r>
              <a:rPr lang="en-US" sz="1800" baseline="0" dirty="0" smtClean="0"/>
              <a:t> Transfer of credits is quite straightforward</a:t>
            </a:r>
          </a:p>
          <a:p>
            <a:pPr>
              <a:buFont typeface="Arial" pitchFamily="34" charset="0"/>
              <a:buChar char="•"/>
            </a:pPr>
            <a:endParaRPr lang="en-US" sz="1800" baseline="0" dirty="0" smtClean="0"/>
          </a:p>
          <a:p>
            <a:pPr>
              <a:buFont typeface="Arial" pitchFamily="34" charset="0"/>
              <a:buNone/>
            </a:pPr>
            <a:r>
              <a:rPr lang="en-US" sz="2000" b="1" i="1" baseline="0" dirty="0" smtClean="0">
                <a:solidFill>
                  <a:schemeClr val="tx1"/>
                </a:solidFill>
              </a:rPr>
              <a:t>PRESS </a:t>
            </a:r>
            <a:r>
              <a:rPr lang="en-US" sz="1800" baseline="0" dirty="0" smtClean="0"/>
              <a:t> Internships are also fairly straightforward in Thailand, much more so than seems to be the case in many other places.</a:t>
            </a:r>
          </a:p>
          <a:p>
            <a:pPr>
              <a:buFont typeface="Arial" pitchFamily="34" charset="0"/>
              <a:buNone/>
            </a:pPr>
            <a:endParaRPr lang="en-US" sz="1800" baseline="0" dirty="0" smtClean="0"/>
          </a:p>
          <a:p>
            <a:pPr>
              <a:buFont typeface="Arial" pitchFamily="34" charset="0"/>
              <a:buNone/>
            </a:pPr>
            <a:r>
              <a:rPr lang="en-US" sz="1800" baseline="0" dirty="0" smtClean="0"/>
              <a:t>Internships can be arranged either through a Thai university or through the company that is hosting the intern.</a:t>
            </a:r>
          </a:p>
          <a:p>
            <a:pPr>
              <a:buFont typeface="Arial" pitchFamily="34" charset="0"/>
              <a:buNone/>
            </a:pPr>
            <a:endParaRPr lang="en-US" sz="1800" baseline="0" dirty="0" smtClean="0"/>
          </a:p>
          <a:p>
            <a:pPr>
              <a:buFont typeface="Arial" pitchFamily="34" charset="0"/>
              <a:buNone/>
            </a:pPr>
            <a:r>
              <a:rPr lang="en-US" sz="1800" baseline="0" dirty="0" smtClean="0"/>
              <a:t>Students who undertake an internship through a Thai university usually remain on a student visa.  </a:t>
            </a:r>
            <a:r>
              <a:rPr lang="en-US" sz="2000" b="1" i="1" baseline="0" dirty="0" smtClean="0"/>
              <a:t>PRESS</a:t>
            </a:r>
          </a:p>
          <a:p>
            <a:pPr>
              <a:buFont typeface="Arial" pitchFamily="34" charset="0"/>
              <a:buNone/>
            </a:pPr>
            <a:endParaRPr lang="en-US" sz="1800" baseline="0" dirty="0" smtClean="0"/>
          </a:p>
          <a:p>
            <a:pPr>
              <a:buFont typeface="Arial" pitchFamily="34" charset="0"/>
              <a:buNone/>
            </a:pPr>
            <a:r>
              <a:rPr lang="en-US" sz="1800" baseline="0" dirty="0" smtClean="0"/>
              <a:t>Interns who are not connected to a Thai university usually get a business visa, which is relatively simple.</a:t>
            </a:r>
          </a:p>
          <a:p>
            <a:pPr>
              <a:buFont typeface="Arial" pitchFamily="34" charset="0"/>
              <a:buNone/>
            </a:pPr>
            <a:endParaRPr lang="en-US" sz="1800" baseline="0" dirty="0" smtClean="0"/>
          </a:p>
          <a:p>
            <a:pPr>
              <a:buFont typeface="Arial" pitchFamily="34" charset="0"/>
              <a:buNone/>
            </a:pPr>
            <a:r>
              <a:rPr lang="en-US" sz="1800" baseline="0" dirty="0" smtClean="0"/>
              <a:t>Thailand has a designated study visa for foreign students, called the ED visa.  We have not heard any reports of problems with this visa.  </a:t>
            </a:r>
          </a:p>
          <a:p>
            <a:pPr>
              <a:buFont typeface="Arial" pitchFamily="34" charset="0"/>
              <a:buNone/>
            </a:pPr>
            <a:endParaRPr lang="en-US" sz="1800" baseline="0" dirty="0" smtClean="0"/>
          </a:p>
          <a:p>
            <a:pPr>
              <a:buFont typeface="Arial" pitchFamily="34" charset="0"/>
              <a:buNone/>
            </a:pPr>
            <a:r>
              <a:rPr lang="en-US" sz="2000" b="1" i="1" dirty="0" smtClean="0">
                <a:solidFill>
                  <a:schemeClr val="tx1"/>
                </a:solidFill>
              </a:rPr>
              <a:t>PRESS </a:t>
            </a:r>
            <a:endParaRPr lang="en-US" sz="2000" b="1" i="1" baseline="0" dirty="0" smtClean="0">
              <a:solidFill>
                <a:schemeClr val="tx1"/>
              </a:solidFill>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16</a:t>
            </a:fld>
            <a:endParaRPr lang="en-AU" dirty="0"/>
          </a:p>
        </p:txBody>
      </p:sp>
    </p:spTree>
    <p:extLst>
      <p:ext uri="{BB962C8B-B14F-4D97-AF65-F5344CB8AC3E}">
        <p14:creationId xmlns:p14="http://schemas.microsoft.com/office/powerpoint/2010/main" val="2794341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latin typeface="+mn-lt"/>
              </a:rPr>
              <a:t>Thailand’s well-deserved</a:t>
            </a:r>
            <a:r>
              <a:rPr lang="en-US" sz="1800" baseline="0" dirty="0" smtClean="0">
                <a:latin typeface="+mn-lt"/>
              </a:rPr>
              <a:t> reputation for courtesy and </a:t>
            </a:r>
            <a:r>
              <a:rPr lang="en-US" sz="1800" dirty="0" smtClean="0">
                <a:latin typeface="+mn-lt"/>
              </a:rPr>
              <a:t>hospitality,</a:t>
            </a:r>
            <a:r>
              <a:rPr lang="en-US" sz="1800" baseline="0" dirty="0" smtClean="0">
                <a:latin typeface="+mn-lt"/>
              </a:rPr>
              <a:t> which underpins its tourism industry, is also a feature of the attitude of Thai universities towards foreign students.  </a:t>
            </a:r>
          </a:p>
          <a:p>
            <a:endParaRPr lang="en-US" sz="1800" baseline="0" dirty="0" smtClean="0">
              <a:latin typeface="+mn-lt"/>
            </a:endParaRPr>
          </a:p>
          <a:p>
            <a:r>
              <a:rPr lang="en-US" sz="2000" b="1" i="1" baseline="0" dirty="0" smtClean="0">
                <a:solidFill>
                  <a:schemeClr val="tx1"/>
                </a:solidFill>
                <a:latin typeface="+mn-lt"/>
              </a:rPr>
              <a:t>PRESS</a:t>
            </a:r>
            <a:r>
              <a:rPr lang="en-US" sz="1800" baseline="0" dirty="0" smtClean="0">
                <a:solidFill>
                  <a:schemeClr val="tx1"/>
                </a:solidFill>
                <a:latin typeface="+mn-lt"/>
              </a:rPr>
              <a:t> </a:t>
            </a:r>
            <a:r>
              <a:rPr lang="en-US" sz="1800" baseline="0" dirty="0" smtClean="0">
                <a:latin typeface="+mn-lt"/>
              </a:rPr>
              <a:t>  Foreign students are met at the airport.</a:t>
            </a:r>
          </a:p>
          <a:p>
            <a:endParaRPr lang="en-US" sz="1800" baseline="0" dirty="0" smtClean="0">
              <a:latin typeface="+mn-lt"/>
            </a:endParaRPr>
          </a:p>
          <a:p>
            <a:r>
              <a:rPr lang="en-US" sz="2000" b="1" i="1" baseline="0" dirty="0" smtClean="0">
                <a:solidFill>
                  <a:schemeClr val="tx1"/>
                </a:solidFill>
                <a:latin typeface="+mn-lt"/>
              </a:rPr>
              <a:t>PRESS </a:t>
            </a:r>
            <a:r>
              <a:rPr lang="en-US" sz="1800" baseline="0" dirty="0" smtClean="0">
                <a:latin typeface="+mn-lt"/>
              </a:rPr>
              <a:t>  Their Thai university will help them find clean, secure accommodation either on the campus or close by.</a:t>
            </a:r>
          </a:p>
          <a:p>
            <a:endParaRPr lang="en-US" sz="1800" baseline="0" dirty="0" smtClean="0">
              <a:latin typeface="+mn-lt"/>
            </a:endParaRPr>
          </a:p>
          <a:p>
            <a:r>
              <a:rPr lang="en-US" sz="1800" baseline="0" dirty="0" smtClean="0">
                <a:latin typeface="+mn-lt"/>
              </a:rPr>
              <a:t>I have visited residential accommodation for students at many Thai universities.  It is spotless.  </a:t>
            </a:r>
          </a:p>
          <a:p>
            <a:endParaRPr lang="en-US" sz="1800" baseline="0" dirty="0" smtClean="0">
              <a:latin typeface="+mn-lt"/>
            </a:endParaRPr>
          </a:p>
          <a:p>
            <a:r>
              <a:rPr lang="en-US" sz="1800" baseline="0" dirty="0" smtClean="0">
                <a:latin typeface="+mn-lt"/>
              </a:rPr>
              <a:t>Food of the highest standard – in terms of hygiene as well as taste – is available very easily, and very cheaply.  </a:t>
            </a:r>
          </a:p>
          <a:p>
            <a:endParaRPr lang="en-US" sz="1800" baseline="0" dirty="0" smtClean="0">
              <a:latin typeface="+mn-lt"/>
            </a:endParaRPr>
          </a:p>
          <a:p>
            <a:r>
              <a:rPr lang="en-US" sz="2000" b="1" i="1" baseline="0" dirty="0" smtClean="0">
                <a:solidFill>
                  <a:schemeClr val="tx1"/>
                </a:solidFill>
                <a:latin typeface="+mn-lt"/>
              </a:rPr>
              <a:t>PRESS</a:t>
            </a:r>
            <a:r>
              <a:rPr lang="en-US" sz="1800" baseline="0" dirty="0" smtClean="0">
                <a:latin typeface="+mn-lt"/>
              </a:rPr>
              <a:t>   If a foreign student has arrived on a tourist visa – a common occurrence – the Thai university will help arrange a student visa for them, which is easy to do.</a:t>
            </a:r>
          </a:p>
          <a:p>
            <a:endParaRPr lang="en-US" sz="1800" baseline="0" dirty="0" smtClean="0">
              <a:latin typeface="+mn-lt"/>
            </a:endParaRPr>
          </a:p>
          <a:p>
            <a:r>
              <a:rPr lang="en-US" sz="2000" b="1" i="1" baseline="0" dirty="0" smtClean="0">
                <a:solidFill>
                  <a:schemeClr val="tx1"/>
                </a:solidFill>
                <a:latin typeface="+mn-lt"/>
              </a:rPr>
              <a:t>PRESS</a:t>
            </a:r>
            <a:r>
              <a:rPr lang="en-US" sz="2000" b="1" i="1" baseline="0" dirty="0" smtClean="0">
                <a:latin typeface="+mn-lt"/>
              </a:rPr>
              <a:t> </a:t>
            </a:r>
            <a:r>
              <a:rPr lang="en-US" sz="1800" baseline="0" dirty="0" smtClean="0">
                <a:latin typeface="+mn-lt"/>
              </a:rPr>
              <a:t>  If a student needs medical treatment, first rate facilities are available.  </a:t>
            </a:r>
          </a:p>
          <a:p>
            <a:endParaRPr lang="en-US" sz="1800" baseline="0" dirty="0" smtClean="0">
              <a:latin typeface="+mn-lt"/>
            </a:endParaRPr>
          </a:p>
          <a:p>
            <a:r>
              <a:rPr lang="en-US" sz="1800" baseline="0" dirty="0" smtClean="0">
                <a:latin typeface="+mn-lt"/>
              </a:rPr>
              <a:t>Private medical facilities are world-class.  Government facilities are generally of a high standard.</a:t>
            </a:r>
          </a:p>
          <a:p>
            <a:endParaRPr lang="en-US" sz="1800" baseline="0" dirty="0" smtClean="0">
              <a:latin typeface="+mn-lt"/>
            </a:endParaRPr>
          </a:p>
          <a:p>
            <a:r>
              <a:rPr lang="en-US" sz="2000" b="1" i="1" dirty="0" smtClean="0">
                <a:solidFill>
                  <a:schemeClr val="tx1"/>
                </a:solidFill>
                <a:latin typeface="+mn-lt"/>
              </a:rPr>
              <a:t>PRESS </a:t>
            </a:r>
            <a:endParaRPr lang="th-TH" sz="2000" b="1" i="1" dirty="0" smtClean="0">
              <a:solidFill>
                <a:schemeClr val="tx1"/>
              </a:solidFill>
              <a:latin typeface="+mn-lt"/>
            </a:endParaRPr>
          </a:p>
          <a:p>
            <a:endParaRPr lang="en-AU" sz="1800" dirty="0">
              <a:latin typeface="+mn-lt"/>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17</a:t>
            </a:fld>
            <a:endParaRPr lang="en-AU" dirty="0"/>
          </a:p>
        </p:txBody>
      </p:sp>
    </p:spTree>
    <p:extLst>
      <p:ext uri="{BB962C8B-B14F-4D97-AF65-F5344CB8AC3E}">
        <p14:creationId xmlns:p14="http://schemas.microsoft.com/office/powerpoint/2010/main" val="3548664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latin typeface="+mn-lt"/>
              </a:rPr>
              <a:t>This table gives you an idea</a:t>
            </a:r>
            <a:r>
              <a:rPr lang="en-US" sz="1800" baseline="0" dirty="0" smtClean="0">
                <a:latin typeface="+mn-lt"/>
              </a:rPr>
              <a:t> of indicative costs.  </a:t>
            </a:r>
          </a:p>
          <a:p>
            <a:endParaRPr lang="en-US" sz="1800" baseline="0" dirty="0" smtClean="0">
              <a:latin typeface="+mn-lt"/>
            </a:endParaRPr>
          </a:p>
          <a:p>
            <a:r>
              <a:rPr lang="en-US" sz="1800" baseline="0" dirty="0" smtClean="0">
                <a:latin typeface="+mn-lt"/>
              </a:rPr>
              <a:t>The data is drawn from HSBC’s research on the cost of higher education in 13 countries.</a:t>
            </a:r>
          </a:p>
          <a:p>
            <a:endParaRPr lang="en-US" sz="1800" baseline="0" dirty="0" smtClean="0">
              <a:latin typeface="+mn-lt"/>
            </a:endParaRPr>
          </a:p>
          <a:p>
            <a:r>
              <a:rPr lang="en-US" sz="1800" baseline="0" dirty="0" smtClean="0">
                <a:latin typeface="+mn-lt"/>
              </a:rPr>
              <a:t>Unfortunately, Thailand was not included in the HSBC survey, so we have done our own estimate for likely costs in Bangkok and in regional centres, where costs would be much lower.</a:t>
            </a:r>
          </a:p>
          <a:p>
            <a:endParaRPr lang="en-US" sz="1800" baseline="0" dirty="0" smtClean="0">
              <a:latin typeface="+mn-lt"/>
            </a:endParaRPr>
          </a:p>
          <a:p>
            <a:r>
              <a:rPr lang="en-US" sz="1800" baseline="0" dirty="0" smtClean="0">
                <a:latin typeface="+mn-lt"/>
              </a:rPr>
              <a:t>As you can see, Thailand is very competitive.  </a:t>
            </a:r>
          </a:p>
          <a:p>
            <a:endParaRPr lang="en-US" sz="1800" baseline="0" dirty="0" smtClean="0">
              <a:latin typeface="+mn-lt"/>
            </a:endParaRPr>
          </a:p>
          <a:p>
            <a:r>
              <a:rPr lang="en-US" sz="2000" b="1" i="1" dirty="0" smtClean="0">
                <a:solidFill>
                  <a:schemeClr val="tx1"/>
                </a:solidFill>
                <a:latin typeface="+mn-lt"/>
              </a:rPr>
              <a:t>PRESS </a:t>
            </a:r>
            <a:endParaRPr lang="th-TH" sz="2000" b="1" i="1" dirty="0" smtClean="0">
              <a:solidFill>
                <a:schemeClr val="tx1"/>
              </a:solidFill>
              <a:latin typeface="+mn-lt"/>
            </a:endParaRPr>
          </a:p>
          <a:p>
            <a:endParaRPr lang="en-AU" sz="1800" dirty="0">
              <a:latin typeface="+mn-lt"/>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18</a:t>
            </a:fld>
            <a:endParaRPr lang="en-AU" dirty="0"/>
          </a:p>
        </p:txBody>
      </p:sp>
    </p:spTree>
    <p:extLst>
      <p:ext uri="{BB962C8B-B14F-4D97-AF65-F5344CB8AC3E}">
        <p14:creationId xmlns:p14="http://schemas.microsoft.com/office/powerpoint/2010/main" val="3042538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latin typeface="+mn-lt"/>
              </a:rPr>
              <a:t>A</a:t>
            </a:r>
            <a:r>
              <a:rPr lang="en-US" sz="1800" baseline="0" dirty="0" smtClean="0">
                <a:latin typeface="+mn-lt"/>
              </a:rPr>
              <a:t> few examples of student mobility arrangements in Thailand involving Australian universities.</a:t>
            </a:r>
            <a:endParaRPr lang="en-US" sz="1800" dirty="0" smtClean="0">
              <a:latin typeface="+mn-lt"/>
            </a:endParaRPr>
          </a:p>
          <a:p>
            <a:endParaRPr lang="en-US" sz="1800" dirty="0" smtClean="0">
              <a:latin typeface="+mn-lt"/>
            </a:endParaRPr>
          </a:p>
          <a:p>
            <a:r>
              <a:rPr lang="en-US" sz="2000" b="1" i="1" dirty="0" smtClean="0">
                <a:solidFill>
                  <a:schemeClr val="tx1"/>
                </a:solidFill>
                <a:latin typeface="+mn-lt"/>
              </a:rPr>
              <a:t>PRESS</a:t>
            </a:r>
            <a:r>
              <a:rPr lang="en-US" sz="1800" dirty="0" smtClean="0">
                <a:latin typeface="+mn-lt"/>
              </a:rPr>
              <a:t>  UTS has a longstanding arrangement with Phranakorn Rajabhat University,</a:t>
            </a:r>
            <a:r>
              <a:rPr lang="en-US" sz="1800" baseline="0" dirty="0" smtClean="0">
                <a:latin typeface="+mn-lt"/>
              </a:rPr>
              <a:t> a specialist teacher training university in Thailand.  Last July 12 UTS students undertook a teacher practicum at schools associated with Phranakorn.  </a:t>
            </a:r>
          </a:p>
          <a:p>
            <a:endParaRPr lang="en-US" sz="1800" baseline="0" dirty="0" smtClean="0">
              <a:latin typeface="+mn-lt"/>
            </a:endParaRPr>
          </a:p>
          <a:p>
            <a:r>
              <a:rPr lang="en-US" sz="1800" dirty="0" smtClean="0">
                <a:latin typeface="+mn-lt"/>
              </a:rPr>
              <a:t>In September</a:t>
            </a:r>
            <a:r>
              <a:rPr lang="en-US" sz="1800" baseline="0" dirty="0" smtClean="0">
                <a:latin typeface="+mn-lt"/>
              </a:rPr>
              <a:t> last year</a:t>
            </a:r>
            <a:r>
              <a:rPr lang="en-US" sz="1800" dirty="0" smtClean="0">
                <a:latin typeface="+mn-lt"/>
              </a:rPr>
              <a:t>, I met</a:t>
            </a:r>
            <a:r>
              <a:rPr lang="en-US" sz="1800" baseline="0" dirty="0" smtClean="0">
                <a:latin typeface="+mn-lt"/>
              </a:rPr>
              <a:t> two fourth-year engineering students from UTS at KMUTT, where they were involved in a robotics project with Thai students.</a:t>
            </a:r>
          </a:p>
          <a:p>
            <a:endParaRPr lang="en-US" sz="1800" baseline="0" dirty="0" smtClean="0">
              <a:latin typeface="+mn-lt"/>
            </a:endParaRPr>
          </a:p>
          <a:p>
            <a:r>
              <a:rPr lang="en-US" sz="2000" b="1" i="1" baseline="0" dirty="0" smtClean="0">
                <a:solidFill>
                  <a:schemeClr val="tx1"/>
                </a:solidFill>
                <a:latin typeface="+mn-lt"/>
              </a:rPr>
              <a:t>PRESS</a:t>
            </a:r>
            <a:r>
              <a:rPr lang="en-US" sz="1800" baseline="0" dirty="0" smtClean="0">
                <a:latin typeface="+mn-lt"/>
              </a:rPr>
              <a:t>  At the beginning of last year I met some students from Southern Cross University at Naresuan University in Phitsanulok, a provincial town a few hours north of Bangkok.  The SCU students were studying Thai culture as well as providing Naresuan University students with highly valued exposure to native English speakers.  </a:t>
            </a:r>
          </a:p>
          <a:p>
            <a:endParaRPr lang="en-US" sz="1800" baseline="0" dirty="0" smtClean="0">
              <a:latin typeface="+mn-lt"/>
            </a:endParaRPr>
          </a:p>
          <a:p>
            <a:r>
              <a:rPr lang="en-US" sz="1800" baseline="0" dirty="0" smtClean="0">
                <a:latin typeface="+mn-lt"/>
              </a:rPr>
              <a:t>A few months later I spent a couple of days on another Naresuan-related program – on that occasion, with students from UWA who were from a range of environment-related disciplines.  </a:t>
            </a:r>
          </a:p>
          <a:p>
            <a:endParaRPr lang="en-US" sz="1800" baseline="0" dirty="0" smtClean="0">
              <a:latin typeface="+mn-lt"/>
            </a:endParaRPr>
          </a:p>
          <a:p>
            <a:r>
              <a:rPr lang="en-US" sz="2000" b="1" i="1" baseline="0" dirty="0" smtClean="0">
                <a:solidFill>
                  <a:schemeClr val="tx1"/>
                </a:solidFill>
                <a:latin typeface="+mn-lt"/>
              </a:rPr>
              <a:t>PRESS</a:t>
            </a:r>
            <a:r>
              <a:rPr lang="en-US" sz="1800" baseline="0" dirty="0" smtClean="0">
                <a:solidFill>
                  <a:schemeClr val="tx1"/>
                </a:solidFill>
                <a:latin typeface="+mn-lt"/>
              </a:rPr>
              <a:t> </a:t>
            </a:r>
            <a:r>
              <a:rPr lang="en-US" sz="1800" baseline="0" dirty="0" smtClean="0">
                <a:latin typeface="+mn-lt"/>
              </a:rPr>
              <a:t>  Deakin brought a group of architecture students to KMUTT early last year – to study local architectural practices.  The program started in Malaysia, has now been extended to Thailand, with a view to including Indonesia, Vietnam and India in the future.</a:t>
            </a:r>
          </a:p>
          <a:p>
            <a:endParaRPr lang="en-US" sz="1800" baseline="0" dirty="0" smtClean="0">
              <a:latin typeface="+mn-lt"/>
            </a:endParaRPr>
          </a:p>
          <a:p>
            <a:r>
              <a:rPr lang="en-US" sz="2000" b="1" i="1" baseline="0" dirty="0" smtClean="0">
                <a:solidFill>
                  <a:schemeClr val="tx1"/>
                </a:solidFill>
                <a:latin typeface="+mn-lt"/>
              </a:rPr>
              <a:t>PRESS</a:t>
            </a:r>
            <a:r>
              <a:rPr lang="en-US" sz="1800" baseline="0" dirty="0" smtClean="0">
                <a:solidFill>
                  <a:srgbClr val="FF0000"/>
                </a:solidFill>
                <a:latin typeface="+mn-lt"/>
              </a:rPr>
              <a:t> </a:t>
            </a:r>
            <a:r>
              <a:rPr lang="en-US" sz="1800" baseline="0" dirty="0" smtClean="0">
                <a:solidFill>
                  <a:schemeClr val="tx2">
                    <a:lumMod val="60000"/>
                    <a:lumOff val="40000"/>
                  </a:schemeClr>
                </a:solidFill>
                <a:latin typeface="+mn-lt"/>
              </a:rPr>
              <a:t>  So far, we have had very few Australians come to Thailand for semester-long or even longer experiences.  But we have had some.  </a:t>
            </a:r>
          </a:p>
          <a:p>
            <a:endParaRPr lang="en-US" sz="1800" b="0" baseline="0" dirty="0" smtClean="0">
              <a:solidFill>
                <a:schemeClr val="tx2">
                  <a:lumMod val="60000"/>
                  <a:lumOff val="40000"/>
                </a:schemeClr>
              </a:solidFill>
              <a:latin typeface="+mn-lt"/>
            </a:endParaRPr>
          </a:p>
          <a:p>
            <a:r>
              <a:rPr lang="en-US" sz="1800" b="0" baseline="0" dirty="0" smtClean="0">
                <a:solidFill>
                  <a:schemeClr val="tx2">
                    <a:lumMod val="60000"/>
                    <a:lumOff val="40000"/>
                  </a:schemeClr>
                </a:solidFill>
                <a:latin typeface="+mn-lt"/>
              </a:rPr>
              <a:t>Early last year, with the support of the Australia Thailand Institute, nine Australian students spent a semester in Thailand.  They were from QUT, La Trobe, Griffith, RMIT, UTS, Flinders, University of Canberra, Uni SA, ANU.</a:t>
            </a:r>
          </a:p>
          <a:p>
            <a:endParaRPr lang="en-US" sz="1800" b="0" baseline="0" dirty="0" smtClean="0">
              <a:solidFill>
                <a:schemeClr val="tx2">
                  <a:lumMod val="60000"/>
                  <a:lumOff val="40000"/>
                </a:schemeClr>
              </a:solidFill>
              <a:latin typeface="+mn-lt"/>
            </a:endParaRPr>
          </a:p>
          <a:p>
            <a:r>
              <a:rPr lang="en-US" sz="1800" b="0" baseline="0" dirty="0" smtClean="0">
                <a:solidFill>
                  <a:schemeClr val="tx2">
                    <a:lumMod val="60000"/>
                    <a:lumOff val="40000"/>
                  </a:schemeClr>
                </a:solidFill>
                <a:latin typeface="+mn-lt"/>
              </a:rPr>
              <a:t>Their Thai partners were Chulalongkorn, Mahidol, KMUTT, Thammasat, Chiang Mai.</a:t>
            </a:r>
          </a:p>
          <a:p>
            <a:endParaRPr lang="en-US" sz="1800" b="0" baseline="0" dirty="0" smtClean="0">
              <a:solidFill>
                <a:schemeClr val="tx2">
                  <a:lumMod val="60000"/>
                  <a:lumOff val="40000"/>
                </a:schemeClr>
              </a:solidFill>
              <a:latin typeface="+mn-lt"/>
            </a:endParaRPr>
          </a:p>
          <a:p>
            <a:r>
              <a:rPr lang="en-US" sz="1800" baseline="0" dirty="0" smtClean="0">
                <a:latin typeface="+mn-lt"/>
              </a:rPr>
              <a:t>We are confident that there will be more in the future.  If Europeans, Americans, Japanese and Koreans can do it in their hundreds, why can’t Australians?</a:t>
            </a:r>
          </a:p>
          <a:p>
            <a:endParaRPr lang="en-US" sz="1800" baseline="0" dirty="0" smtClean="0">
              <a:latin typeface="+mn-lt"/>
            </a:endParaRPr>
          </a:p>
          <a:p>
            <a:r>
              <a:rPr lang="en-US" sz="2000" b="1" i="1" dirty="0" smtClean="0">
                <a:solidFill>
                  <a:schemeClr val="tx1"/>
                </a:solidFill>
                <a:latin typeface="+mn-lt"/>
              </a:rPr>
              <a:t>PRESS</a:t>
            </a:r>
            <a:r>
              <a:rPr lang="en-US" sz="1800" dirty="0" smtClean="0">
                <a:solidFill>
                  <a:schemeClr val="tx1"/>
                </a:solidFill>
                <a:latin typeface="+mn-lt"/>
              </a:rPr>
              <a:t> </a:t>
            </a:r>
            <a:r>
              <a:rPr lang="en-US" sz="1800" baseline="0" dirty="0" smtClean="0">
                <a:solidFill>
                  <a:srgbClr val="FF0000"/>
                </a:solidFill>
                <a:latin typeface="+mn-lt"/>
              </a:rPr>
              <a:t> </a:t>
            </a:r>
            <a:endParaRPr lang="th-TH" sz="1800" dirty="0" smtClean="0">
              <a:solidFill>
                <a:srgbClr val="FF0000"/>
              </a:solidFill>
              <a:latin typeface="+mn-lt"/>
            </a:endParaRPr>
          </a:p>
          <a:p>
            <a:endParaRPr lang="en-AU" dirty="0"/>
          </a:p>
        </p:txBody>
      </p:sp>
      <p:sp>
        <p:nvSpPr>
          <p:cNvPr id="4" name="Slide Number Placeholder 3"/>
          <p:cNvSpPr>
            <a:spLocks noGrp="1"/>
          </p:cNvSpPr>
          <p:nvPr>
            <p:ph type="sldNum" sz="quarter" idx="10"/>
          </p:nvPr>
        </p:nvSpPr>
        <p:spPr/>
        <p:txBody>
          <a:bodyPr/>
          <a:lstStyle/>
          <a:p>
            <a:fld id="{D7440ED5-C9EF-4CA6-A466-27FE4CE4EDDF}" type="slidenum">
              <a:rPr lang="en-AU" smtClean="0"/>
              <a:t>19</a:t>
            </a:fld>
            <a:endParaRPr lang="en-AU" dirty="0"/>
          </a:p>
        </p:txBody>
      </p:sp>
    </p:spTree>
    <p:extLst>
      <p:ext uri="{BB962C8B-B14F-4D97-AF65-F5344CB8AC3E}">
        <p14:creationId xmlns:p14="http://schemas.microsoft.com/office/powerpoint/2010/main" val="3042538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2000" b="1" i="1" kern="1200" dirty="0" smtClean="0">
                <a:solidFill>
                  <a:schemeClr val="tx1"/>
                </a:solidFill>
                <a:effectLst/>
                <a:latin typeface="+mn-lt"/>
                <a:ea typeface="Times New Roman"/>
                <a:cs typeface="Times New Roman"/>
              </a:rPr>
              <a:t>PRESS</a:t>
            </a:r>
            <a:r>
              <a:rPr lang="en-US" sz="1800" kern="1200" dirty="0" smtClean="0">
                <a:solidFill>
                  <a:srgbClr val="000000"/>
                </a:solidFill>
                <a:effectLst/>
                <a:latin typeface="+mn-lt"/>
                <a:ea typeface="Times New Roman"/>
                <a:cs typeface="Times New Roman"/>
              </a:rPr>
              <a:t>  I am doing this presentation because, first of all, Thailand offers significant opportunities for Australian universities:</a:t>
            </a:r>
          </a:p>
          <a:p>
            <a:pPr>
              <a:spcAft>
                <a:spcPts val="0"/>
              </a:spcAft>
            </a:pPr>
            <a:endParaRPr lang="en-US" sz="1800" kern="1200" dirty="0" smtClean="0">
              <a:solidFill>
                <a:srgbClr val="000000"/>
              </a:solidFill>
              <a:effectLst/>
              <a:latin typeface="+mn-lt"/>
              <a:ea typeface="Times New Roman"/>
              <a:cs typeface="Times New Roman"/>
            </a:endParaRPr>
          </a:p>
          <a:p>
            <a:pPr marL="285750" indent="-285750">
              <a:spcAft>
                <a:spcPts val="0"/>
              </a:spcAft>
              <a:buFont typeface="Arial" panose="020B0604020202020204" pitchFamily="34" charset="0"/>
              <a:buChar char="•"/>
            </a:pPr>
            <a:r>
              <a:rPr lang="en-US" sz="1800" kern="1200" dirty="0" smtClean="0">
                <a:solidFill>
                  <a:srgbClr val="000000"/>
                </a:solidFill>
                <a:effectLst/>
                <a:latin typeface="+mn-lt"/>
                <a:ea typeface="Times New Roman"/>
                <a:cs typeface="Times New Roman"/>
              </a:rPr>
              <a:t>For</a:t>
            </a:r>
            <a:r>
              <a:rPr lang="en-US" sz="1800" kern="1200" baseline="0" dirty="0" smtClean="0">
                <a:solidFill>
                  <a:srgbClr val="000000"/>
                </a:solidFill>
                <a:effectLst/>
                <a:latin typeface="+mn-lt"/>
                <a:ea typeface="Times New Roman"/>
                <a:cs typeface="Times New Roman"/>
              </a:rPr>
              <a:t> outward mobility, and</a:t>
            </a:r>
          </a:p>
          <a:p>
            <a:pPr marL="285750" indent="-285750">
              <a:spcAft>
                <a:spcPts val="0"/>
              </a:spcAft>
              <a:buFont typeface="Arial" panose="020B0604020202020204" pitchFamily="34" charset="0"/>
              <a:buChar char="•"/>
            </a:pPr>
            <a:r>
              <a:rPr lang="en-US" sz="1800" kern="1200" baseline="0" dirty="0" smtClean="0">
                <a:solidFill>
                  <a:srgbClr val="000000"/>
                </a:solidFill>
                <a:effectLst/>
                <a:latin typeface="+mn-lt"/>
                <a:ea typeface="Times New Roman"/>
                <a:cs typeface="Times New Roman"/>
              </a:rPr>
              <a:t>For research collaboration and academic exchanges</a:t>
            </a:r>
            <a:r>
              <a:rPr lang="en-US" sz="1800" kern="1200" dirty="0" smtClean="0">
                <a:solidFill>
                  <a:srgbClr val="000000"/>
                </a:solidFill>
                <a:effectLst/>
                <a:latin typeface="+mn-lt"/>
                <a:ea typeface="Times New Roman"/>
                <a:cs typeface="Times New Roman"/>
              </a:rPr>
              <a:t>.</a:t>
            </a:r>
            <a:endParaRPr lang="en-AU" sz="1800" dirty="0" smtClean="0">
              <a:effectLst/>
              <a:latin typeface="+mn-lt"/>
              <a:ea typeface="Times New Roman"/>
            </a:endParaRPr>
          </a:p>
          <a:p>
            <a:pPr>
              <a:spcAft>
                <a:spcPts val="0"/>
              </a:spcAft>
            </a:pPr>
            <a:r>
              <a:rPr lang="en-US" sz="1800" kern="1200" dirty="0" smtClean="0">
                <a:solidFill>
                  <a:srgbClr val="FF0000"/>
                </a:solidFill>
                <a:effectLst/>
                <a:latin typeface="+mn-lt"/>
                <a:ea typeface="Times New Roman"/>
                <a:cs typeface="Times New Roman"/>
              </a:rPr>
              <a:t> </a:t>
            </a:r>
            <a:endParaRPr lang="en-AU" sz="1800" dirty="0" smtClean="0">
              <a:effectLst/>
              <a:latin typeface="+mn-lt"/>
              <a:ea typeface="Times New Roman"/>
            </a:endParaRPr>
          </a:p>
          <a:p>
            <a:pPr>
              <a:spcAft>
                <a:spcPts val="0"/>
              </a:spcAft>
            </a:pPr>
            <a:r>
              <a:rPr lang="en-US" sz="2000" b="1" i="1" kern="1200" dirty="0" smtClean="0">
                <a:solidFill>
                  <a:schemeClr val="tx1"/>
                </a:solidFill>
                <a:effectLst/>
                <a:latin typeface="+mn-lt"/>
                <a:ea typeface="Times New Roman"/>
                <a:cs typeface="Times New Roman"/>
              </a:rPr>
              <a:t>PRESS</a:t>
            </a:r>
            <a:r>
              <a:rPr lang="en-US" sz="1800" kern="1200" dirty="0" smtClean="0">
                <a:solidFill>
                  <a:srgbClr val="000000"/>
                </a:solidFill>
                <a:effectLst/>
                <a:latin typeface="+mn-lt"/>
                <a:ea typeface="Times New Roman"/>
                <a:cs typeface="Times New Roman"/>
              </a:rPr>
              <a:t>  Secondly, because, on the whole, Australian universities are unaware of these opportunities.  </a:t>
            </a:r>
          </a:p>
          <a:p>
            <a:pPr>
              <a:spcAft>
                <a:spcPts val="0"/>
              </a:spcAft>
            </a:pPr>
            <a:endParaRPr lang="en-US" sz="1800" kern="1200" dirty="0" smtClean="0">
              <a:solidFill>
                <a:srgbClr val="000000"/>
              </a:solidFill>
              <a:effectLst/>
              <a:latin typeface="+mn-lt"/>
              <a:ea typeface="Times New Roman"/>
              <a:cs typeface="Times New Roman"/>
            </a:endParaRPr>
          </a:p>
          <a:p>
            <a:pPr>
              <a:spcAft>
                <a:spcPts val="0"/>
              </a:spcAft>
            </a:pPr>
            <a:r>
              <a:rPr lang="en-US" sz="1800" kern="1200" dirty="0" smtClean="0">
                <a:solidFill>
                  <a:srgbClr val="000000"/>
                </a:solidFill>
                <a:effectLst/>
                <a:latin typeface="+mn-lt"/>
                <a:ea typeface="Times New Roman"/>
                <a:cs typeface="Times New Roman"/>
              </a:rPr>
              <a:t>There are, of course, honourable exceptions to this.  </a:t>
            </a:r>
            <a:endParaRPr lang="en-AU" sz="1800" dirty="0" smtClean="0">
              <a:effectLst/>
              <a:latin typeface="+mn-lt"/>
              <a:ea typeface="Times New Roman"/>
            </a:endParaRPr>
          </a:p>
          <a:p>
            <a:pPr>
              <a:spcAft>
                <a:spcPts val="0"/>
              </a:spcAft>
            </a:pPr>
            <a:r>
              <a:rPr lang="en-US" sz="1800" kern="1200" dirty="0" smtClean="0">
                <a:solidFill>
                  <a:srgbClr val="000000"/>
                </a:solidFill>
                <a:effectLst/>
                <a:latin typeface="+mn-lt"/>
                <a:ea typeface="Times New Roman"/>
                <a:cs typeface="Times New Roman"/>
              </a:rPr>
              <a:t> </a:t>
            </a:r>
            <a:endParaRPr lang="en-AU" sz="1800" dirty="0" smtClean="0">
              <a:effectLst/>
              <a:latin typeface="+mn-lt"/>
              <a:ea typeface="Times New Roman"/>
            </a:endParaRPr>
          </a:p>
          <a:p>
            <a:pPr>
              <a:spcAft>
                <a:spcPts val="0"/>
              </a:spcAft>
            </a:pPr>
            <a:r>
              <a:rPr lang="en-US" sz="1800" kern="1200" dirty="0" smtClean="0">
                <a:solidFill>
                  <a:srgbClr val="000000"/>
                </a:solidFill>
                <a:effectLst/>
                <a:latin typeface="+mn-lt"/>
                <a:ea typeface="Times New Roman"/>
                <a:cs typeface="Times New Roman"/>
              </a:rPr>
              <a:t>The education sector is not alone.  Australia generally is under-informed about Thailand, and that includes our business community.  </a:t>
            </a:r>
            <a:endParaRPr lang="en-AU" sz="1800" dirty="0" smtClean="0">
              <a:effectLst/>
              <a:latin typeface="+mn-lt"/>
              <a:ea typeface="Times New Roman"/>
            </a:endParaRPr>
          </a:p>
          <a:p>
            <a:pPr>
              <a:spcAft>
                <a:spcPts val="0"/>
              </a:spcAft>
            </a:pPr>
            <a:r>
              <a:rPr lang="en-US" sz="1800" kern="1200" dirty="0" smtClean="0">
                <a:solidFill>
                  <a:srgbClr val="000000"/>
                </a:solidFill>
                <a:effectLst/>
                <a:latin typeface="+mn-lt"/>
                <a:ea typeface="Times New Roman"/>
                <a:cs typeface="Times New Roman"/>
              </a:rPr>
              <a:t> </a:t>
            </a:r>
            <a:endParaRPr lang="en-AU" sz="1800" dirty="0" smtClean="0">
              <a:effectLst/>
              <a:latin typeface="+mn-lt"/>
              <a:ea typeface="Times New Roman"/>
            </a:endParaRPr>
          </a:p>
          <a:p>
            <a:pPr>
              <a:spcAft>
                <a:spcPts val="0"/>
              </a:spcAft>
            </a:pPr>
            <a:r>
              <a:rPr lang="en-US" sz="1800" kern="1200" dirty="0" smtClean="0">
                <a:solidFill>
                  <a:srgbClr val="000000"/>
                </a:solidFill>
                <a:effectLst/>
                <a:latin typeface="+mn-lt"/>
                <a:ea typeface="Times New Roman"/>
                <a:cs typeface="Times New Roman"/>
              </a:rPr>
              <a:t>As a result of our low levels of understanding, our educational relationship with Thailand is one-dimensional.  </a:t>
            </a:r>
          </a:p>
          <a:p>
            <a:pPr>
              <a:spcAft>
                <a:spcPts val="0"/>
              </a:spcAft>
            </a:pPr>
            <a:endParaRPr lang="en-US" sz="1800" kern="1200" dirty="0" smtClean="0">
              <a:solidFill>
                <a:srgbClr val="000000"/>
              </a:solidFill>
              <a:effectLst/>
              <a:latin typeface="+mn-lt"/>
              <a:ea typeface="Times New Roman"/>
              <a:cs typeface="Times New Roman"/>
            </a:endParaRPr>
          </a:p>
          <a:p>
            <a:pPr>
              <a:spcAft>
                <a:spcPts val="0"/>
              </a:spcAft>
            </a:pPr>
            <a:r>
              <a:rPr lang="en-US" sz="1800" kern="1200" dirty="0" smtClean="0">
                <a:solidFill>
                  <a:srgbClr val="000000"/>
                </a:solidFill>
                <a:effectLst/>
                <a:latin typeface="+mn-lt"/>
                <a:ea typeface="Times New Roman"/>
                <a:cs typeface="Times New Roman"/>
              </a:rPr>
              <a:t>It is dominated by the flow of Thai students to Australia.  </a:t>
            </a:r>
            <a:endParaRPr lang="en-AU" sz="1800" dirty="0" smtClean="0">
              <a:effectLst/>
              <a:latin typeface="+mn-lt"/>
              <a:ea typeface="Times New Roman"/>
            </a:endParaRPr>
          </a:p>
          <a:p>
            <a:pPr>
              <a:spcAft>
                <a:spcPts val="0"/>
              </a:spcAft>
            </a:pPr>
            <a:r>
              <a:rPr lang="en-US" sz="1800" kern="1200" dirty="0" smtClean="0">
                <a:solidFill>
                  <a:srgbClr val="000000"/>
                </a:solidFill>
                <a:effectLst/>
                <a:latin typeface="+mn-lt"/>
                <a:ea typeface="Times New Roman"/>
                <a:cs typeface="Times New Roman"/>
              </a:rPr>
              <a:t> </a:t>
            </a:r>
            <a:endParaRPr lang="en-AU" sz="1800" dirty="0" smtClean="0">
              <a:effectLst/>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000000"/>
                </a:solidFill>
                <a:effectLst/>
                <a:latin typeface="+mn-lt"/>
                <a:ea typeface="Times New Roman"/>
                <a:cs typeface="Times New Roman"/>
              </a:rPr>
              <a:t>Those students are very welcome, and we would like to see more of them. </a:t>
            </a:r>
            <a:r>
              <a:rPr lang="en-US" sz="1800" b="1" i="1" kern="1200" dirty="0" smtClean="0">
                <a:solidFill>
                  <a:schemeClr val="tx1"/>
                </a:solidFill>
                <a:effectLst/>
                <a:latin typeface="+mn-lt"/>
                <a:ea typeface="Times New Roman"/>
                <a:cs typeface="Times New Roman"/>
              </a:rPr>
              <a:t>PRESS</a:t>
            </a:r>
            <a:r>
              <a:rPr lang="en-US" sz="1600" b="1" kern="1200" dirty="0" smtClean="0">
                <a:solidFill>
                  <a:srgbClr val="FF0000"/>
                </a:solidFill>
                <a:effectLst/>
                <a:latin typeface="+mn-lt"/>
                <a:ea typeface="Times New Roman"/>
                <a:cs typeface="Times New Roman"/>
              </a:rPr>
              <a:t> </a:t>
            </a:r>
            <a:endParaRPr lang="en-AU" sz="1600" b="1" dirty="0" smtClean="0">
              <a:effectLst/>
              <a:latin typeface="+mn-lt"/>
              <a:ea typeface="Times New Roman"/>
            </a:endParaRPr>
          </a:p>
          <a:p>
            <a:pPr>
              <a:spcAft>
                <a:spcPts val="0"/>
              </a:spcAft>
            </a:pPr>
            <a:endParaRPr lang="en-US" sz="1800" kern="1200" dirty="0" smtClean="0">
              <a:solidFill>
                <a:srgbClr val="000000"/>
              </a:solidFill>
              <a:effectLst/>
              <a:latin typeface="+mn-lt"/>
              <a:ea typeface="Times New Roman"/>
              <a:cs typeface="Times New Roman"/>
            </a:endParaRPr>
          </a:p>
          <a:p>
            <a:pPr>
              <a:spcAft>
                <a:spcPts val="0"/>
              </a:spcAft>
            </a:pPr>
            <a:r>
              <a:rPr lang="en-AU" sz="1800" dirty="0" smtClean="0">
                <a:effectLst/>
                <a:latin typeface="+mn-lt"/>
                <a:ea typeface="Times New Roman"/>
              </a:rPr>
              <a:t>The third reason I am doing this presentation</a:t>
            </a:r>
            <a:r>
              <a:rPr lang="en-AU" sz="1800" baseline="0" dirty="0" smtClean="0">
                <a:effectLst/>
                <a:latin typeface="+mn-lt"/>
                <a:ea typeface="Times New Roman"/>
              </a:rPr>
              <a:t> is the availability of new funds for outward mobility to Asian universities - through the New Colombo Plan.</a:t>
            </a:r>
            <a:endParaRPr lang="en-AU" sz="1800" dirty="0" smtClean="0">
              <a:effectLst/>
              <a:latin typeface="+mn-lt"/>
              <a:ea typeface="Times New Roman"/>
            </a:endParaRPr>
          </a:p>
          <a:p>
            <a:pPr>
              <a:spcAft>
                <a:spcPts val="0"/>
              </a:spcAft>
            </a:pPr>
            <a:endParaRPr lang="en-US" sz="1800" kern="1200" dirty="0" smtClean="0">
              <a:solidFill>
                <a:srgbClr val="000000"/>
              </a:solidFill>
              <a:effectLst/>
              <a:latin typeface="+mn-lt"/>
              <a:ea typeface="Times New Roman"/>
              <a:cs typeface="Times New Roman"/>
            </a:endParaRPr>
          </a:p>
          <a:p>
            <a:pPr>
              <a:spcAft>
                <a:spcPts val="0"/>
              </a:spcAft>
            </a:pPr>
            <a:r>
              <a:rPr lang="en-US" sz="2000" b="1" i="1" kern="1200" dirty="0" smtClean="0">
                <a:solidFill>
                  <a:schemeClr val="tx1"/>
                </a:solidFill>
                <a:effectLst/>
                <a:latin typeface="+mn-lt"/>
                <a:ea typeface="Times New Roman"/>
                <a:cs typeface="Times New Roman"/>
              </a:rPr>
              <a:t>PRESS</a:t>
            </a:r>
            <a:r>
              <a:rPr lang="en-US" sz="1800" b="1" kern="1200" dirty="0" smtClean="0">
                <a:solidFill>
                  <a:srgbClr val="FF0000"/>
                </a:solidFill>
                <a:effectLst/>
                <a:latin typeface="+mn-lt"/>
                <a:ea typeface="Times New Roman"/>
                <a:cs typeface="Times New Roman"/>
              </a:rPr>
              <a:t> </a:t>
            </a:r>
            <a:endParaRPr lang="en-AU" sz="1800" b="1" dirty="0" smtClean="0">
              <a:effectLst/>
              <a:latin typeface="+mn-lt"/>
              <a:ea typeface="Times New Roman"/>
            </a:endParaRPr>
          </a:p>
          <a:p>
            <a:pPr>
              <a:spcAft>
                <a:spcPts val="0"/>
              </a:spcAft>
            </a:pPr>
            <a:r>
              <a:rPr lang="en-AU" sz="1800" dirty="0" smtClean="0">
                <a:effectLst/>
                <a:latin typeface="+mn-lt"/>
                <a:ea typeface="Times New Roman"/>
              </a:rPr>
              <a:t> </a:t>
            </a:r>
          </a:p>
          <a:p>
            <a:endParaRPr lang="th-TH" dirty="0" smtClean="0"/>
          </a:p>
          <a:p>
            <a:endParaRPr lang="en-AU" dirty="0"/>
          </a:p>
        </p:txBody>
      </p:sp>
      <p:sp>
        <p:nvSpPr>
          <p:cNvPr id="4" name="Slide Number Placeholder 3"/>
          <p:cNvSpPr>
            <a:spLocks noGrp="1"/>
          </p:cNvSpPr>
          <p:nvPr>
            <p:ph type="sldNum" sz="quarter" idx="10"/>
          </p:nvPr>
        </p:nvSpPr>
        <p:spPr/>
        <p:txBody>
          <a:bodyPr/>
          <a:lstStyle/>
          <a:p>
            <a:fld id="{D7440ED5-C9EF-4CA6-A466-27FE4CE4EDDF}" type="slidenum">
              <a:rPr lang="en-AU" smtClean="0"/>
              <a:t>2</a:t>
            </a:fld>
            <a:endParaRPr lang="en-AU" dirty="0"/>
          </a:p>
        </p:txBody>
      </p:sp>
    </p:spTree>
    <p:extLst>
      <p:ext uri="{BB962C8B-B14F-4D97-AF65-F5344CB8AC3E}">
        <p14:creationId xmlns:p14="http://schemas.microsoft.com/office/powerpoint/2010/main" val="2243901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The New Colombo Plan has a simple aim: to increase the number of Australian undergraduates</a:t>
            </a:r>
            <a:r>
              <a:rPr lang="en-AU" sz="1800" kern="1200" baseline="0" dirty="0" smtClean="0">
                <a:solidFill>
                  <a:schemeClr val="tx1"/>
                </a:solidFill>
                <a:effectLst/>
                <a:latin typeface="+mn-lt"/>
                <a:ea typeface="+mn-ea"/>
                <a:cs typeface="+mn-cs"/>
              </a:rPr>
              <a:t> studying and/or undertaking internships in Asia.</a:t>
            </a:r>
          </a:p>
          <a:p>
            <a:pPr lvl="0"/>
            <a:endParaRPr lang="en-AU" sz="1800" kern="1200" baseline="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This year the Plan</a:t>
            </a:r>
            <a:r>
              <a:rPr lang="en-AU" sz="1800" kern="1200" baseline="0" dirty="0" smtClean="0">
                <a:solidFill>
                  <a:schemeClr val="tx1"/>
                </a:solidFill>
                <a:effectLst/>
                <a:latin typeface="+mn-lt"/>
                <a:ea typeface="+mn-ea"/>
                <a:cs typeface="+mn-cs"/>
              </a:rPr>
              <a:t> </a:t>
            </a:r>
            <a:r>
              <a:rPr lang="en-AU" sz="1800" kern="1200" dirty="0" smtClean="0">
                <a:solidFill>
                  <a:schemeClr val="tx1"/>
                </a:solidFill>
                <a:effectLst/>
                <a:latin typeface="+mn-lt"/>
                <a:ea typeface="+mn-ea"/>
                <a:cs typeface="+mn-cs"/>
              </a:rPr>
              <a:t>is being piloted in Japan, Singapore, Indonesia and Hong Kong.</a:t>
            </a:r>
          </a:p>
          <a:p>
            <a:pPr lvl="0"/>
            <a:endParaRPr lang="en-AU" sz="1800" kern="1200" dirty="0" smtClean="0">
              <a:solidFill>
                <a:schemeClr val="tx1"/>
              </a:solidFill>
              <a:effectLst/>
              <a:latin typeface="+mn-lt"/>
              <a:ea typeface="+mn-ea"/>
              <a:cs typeface="+mn-cs"/>
            </a:endParaRPr>
          </a:p>
          <a:p>
            <a:pPr lvl="0"/>
            <a:r>
              <a:rPr lang="en-AU" sz="1800" kern="1200" dirty="0" smtClean="0">
                <a:solidFill>
                  <a:schemeClr val="tx1"/>
                </a:solidFill>
                <a:effectLst/>
                <a:latin typeface="+mn-lt"/>
                <a:ea typeface="+mn-ea"/>
                <a:cs typeface="+mn-cs"/>
              </a:rPr>
              <a:t>T</a:t>
            </a:r>
            <a:r>
              <a:rPr lang="en-AU" sz="1800" kern="1200" baseline="0" dirty="0" smtClean="0">
                <a:solidFill>
                  <a:schemeClr val="tx1"/>
                </a:solidFill>
                <a:effectLst/>
                <a:latin typeface="+mn-lt"/>
                <a:ea typeface="+mn-ea"/>
                <a:cs typeface="+mn-cs"/>
              </a:rPr>
              <a:t>he pilot phase will provide </a:t>
            </a:r>
            <a:r>
              <a:rPr lang="en-AU" sz="1800" kern="1200" dirty="0" smtClean="0">
                <a:solidFill>
                  <a:schemeClr val="tx1"/>
                </a:solidFill>
                <a:effectLst/>
                <a:latin typeface="+mn-lt"/>
                <a:ea typeface="+mn-ea"/>
                <a:cs typeface="+mn-cs"/>
              </a:rPr>
              <a:t>40 scholarships as well as grants for some 700 students. To</a:t>
            </a:r>
            <a:r>
              <a:rPr lang="en-AU" sz="1800" kern="1200" baseline="0" dirty="0" smtClean="0">
                <a:solidFill>
                  <a:schemeClr val="tx1"/>
                </a:solidFill>
                <a:effectLst/>
                <a:latin typeface="+mn-lt"/>
                <a:ea typeface="+mn-ea"/>
                <a:cs typeface="+mn-cs"/>
              </a:rPr>
              <a:t> date, 24 </a:t>
            </a:r>
            <a:r>
              <a:rPr lang="en-AU" sz="1800" kern="1200" dirty="0" smtClean="0">
                <a:solidFill>
                  <a:schemeClr val="tx1"/>
                </a:solidFill>
                <a:effectLst/>
                <a:latin typeface="+mn-lt"/>
                <a:ea typeface="+mn-ea"/>
                <a:cs typeface="+mn-cs"/>
              </a:rPr>
              <a:t>Australian universities have received funding under</a:t>
            </a:r>
            <a:r>
              <a:rPr lang="en-AU" sz="1800" kern="1200" baseline="0" dirty="0" smtClean="0">
                <a:solidFill>
                  <a:schemeClr val="tx1"/>
                </a:solidFill>
                <a:effectLst/>
                <a:latin typeface="+mn-lt"/>
                <a:ea typeface="+mn-ea"/>
                <a:cs typeface="+mn-cs"/>
              </a:rPr>
              <a:t> the scheme.</a:t>
            </a:r>
          </a:p>
          <a:p>
            <a:pPr lvl="0"/>
            <a:endParaRPr lang="en-AU" sz="1800" kern="1200" baseline="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The NCP will be extended to the rest of the Asian region next</a:t>
            </a:r>
            <a:r>
              <a:rPr lang="en-AU" sz="1800" kern="1200" baseline="0" dirty="0" smtClean="0">
                <a:solidFill>
                  <a:schemeClr val="tx1"/>
                </a:solidFill>
                <a:effectLst/>
                <a:latin typeface="+mn-lt"/>
                <a:ea typeface="+mn-ea"/>
                <a:cs typeface="+mn-cs"/>
              </a:rPr>
              <a:t> year.  This year, therefore, I would recommend that you identify good Thai partners.</a:t>
            </a:r>
            <a:endParaRPr lang="en-AU" sz="1800" kern="1200" dirty="0" smtClean="0">
              <a:solidFill>
                <a:schemeClr val="tx1"/>
              </a:solidFill>
              <a:effectLst/>
              <a:latin typeface="+mn-lt"/>
              <a:ea typeface="+mn-ea"/>
              <a:cs typeface="+mn-cs"/>
            </a:endParaRPr>
          </a:p>
          <a:p>
            <a:pPr lvl="0"/>
            <a:endParaRPr lang="en-AU" sz="1800" kern="120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Under NCP, the study opportunities can be across a wide range of disciplines from law, health and education, language and culture, to science, technology and engineering.</a:t>
            </a:r>
          </a:p>
          <a:p>
            <a:pPr lvl="0"/>
            <a:endParaRPr lang="en-AU" sz="1800" kern="1200" dirty="0" smtClean="0">
              <a:solidFill>
                <a:schemeClr val="tx1"/>
              </a:solidFill>
              <a:effectLst/>
              <a:latin typeface="+mn-lt"/>
              <a:ea typeface="+mn-ea"/>
              <a:cs typeface="+mn-cs"/>
            </a:endParaRPr>
          </a:p>
          <a:p>
            <a:pPr lvl="0"/>
            <a:r>
              <a:rPr lang="en-AU" sz="1800" kern="1200" dirty="0" smtClean="0">
                <a:solidFill>
                  <a:schemeClr val="tx1"/>
                </a:solidFill>
                <a:effectLst/>
                <a:latin typeface="+mn-lt"/>
                <a:ea typeface="+mn-ea"/>
                <a:cs typeface="+mn-cs"/>
              </a:rPr>
              <a:t>For example, in Indonesia under</a:t>
            </a:r>
            <a:r>
              <a:rPr lang="en-AU" sz="1800" kern="1200" baseline="0" dirty="0" smtClean="0">
                <a:solidFill>
                  <a:schemeClr val="tx1"/>
                </a:solidFill>
                <a:effectLst/>
                <a:latin typeface="+mn-lt"/>
                <a:ea typeface="+mn-ea"/>
                <a:cs typeface="+mn-cs"/>
              </a:rPr>
              <a:t> the pilot program</a:t>
            </a:r>
            <a:r>
              <a:rPr lang="en-AU" sz="1800" kern="1200" dirty="0" smtClean="0">
                <a:solidFill>
                  <a:schemeClr val="tx1"/>
                </a:solidFill>
                <a:effectLst/>
                <a:latin typeface="+mn-lt"/>
                <a:ea typeface="+mn-ea"/>
                <a:cs typeface="+mn-cs"/>
              </a:rPr>
              <a:t>, engineering students will undertake internships with leading Indonesian and international companies; veterinary students will learn about the Indonesian beef industry; and economics students will learn about the property market.</a:t>
            </a:r>
          </a:p>
          <a:p>
            <a:pPr lvl="0"/>
            <a:endParaRPr lang="en-AU" sz="1800" kern="1200" dirty="0" smtClean="0">
              <a:solidFill>
                <a:schemeClr val="tx1"/>
              </a:solidFill>
              <a:effectLst/>
              <a:latin typeface="+mn-lt"/>
              <a:ea typeface="+mn-ea"/>
              <a:cs typeface="+mn-cs"/>
            </a:endParaRPr>
          </a:p>
          <a:p>
            <a:pPr lvl="0"/>
            <a:r>
              <a:rPr lang="en-AU" sz="1800" b="1" i="1" u="none" kern="1200" dirty="0" smtClean="0">
                <a:solidFill>
                  <a:schemeClr val="tx1"/>
                </a:solidFill>
                <a:effectLst/>
                <a:latin typeface="+mn-lt"/>
                <a:ea typeface="+mn-ea"/>
                <a:cs typeface="+mn-cs"/>
              </a:rPr>
              <a:t>PRESS</a:t>
            </a:r>
          </a:p>
          <a:p>
            <a:pPr lvl="0"/>
            <a:endParaRPr lang="en-AU"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20</a:t>
            </a:fld>
            <a:endParaRPr lang="en-AU" dirty="0"/>
          </a:p>
        </p:txBody>
      </p:sp>
    </p:spTree>
    <p:extLst>
      <p:ext uri="{BB962C8B-B14F-4D97-AF65-F5344CB8AC3E}">
        <p14:creationId xmlns:p14="http://schemas.microsoft.com/office/powerpoint/2010/main" val="1851426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b="1" i="1" kern="1200" dirty="0" smtClean="0">
                <a:solidFill>
                  <a:schemeClr val="tx1"/>
                </a:solidFill>
                <a:effectLst/>
                <a:latin typeface="+mn-lt"/>
                <a:ea typeface="+mn-ea"/>
                <a:cs typeface="+mn-cs"/>
              </a:rPr>
              <a:t>PRESS   </a:t>
            </a:r>
            <a:r>
              <a:rPr lang="en-AU" sz="1800" dirty="0" smtClean="0"/>
              <a:t>NCP</a:t>
            </a:r>
            <a:r>
              <a:rPr lang="en-AU" sz="1800" baseline="0" dirty="0" smtClean="0"/>
              <a:t> has been allocated $100 million of new funding over five years.</a:t>
            </a:r>
          </a:p>
          <a:p>
            <a:endParaRPr lang="en-AU" sz="1800" baseline="0" dirty="0" smtClean="0"/>
          </a:p>
          <a:p>
            <a:r>
              <a:rPr lang="en-AU" sz="1800" b="1" i="1" kern="1200" dirty="0" smtClean="0">
                <a:solidFill>
                  <a:schemeClr val="tx1"/>
                </a:solidFill>
                <a:effectLst/>
                <a:latin typeface="+mn-lt"/>
                <a:ea typeface="+mn-ea"/>
                <a:cs typeface="+mn-cs"/>
              </a:rPr>
              <a:t>PRESS   </a:t>
            </a:r>
            <a:r>
              <a:rPr lang="en-AU" sz="1800" baseline="0" dirty="0" smtClean="0"/>
              <a:t>The Plan will meet all the students funding requirements, except for HECS.</a:t>
            </a:r>
          </a:p>
          <a:p>
            <a:endParaRPr lang="en-AU" sz="1800" baseline="0" dirty="0" smtClean="0"/>
          </a:p>
          <a:p>
            <a:r>
              <a:rPr lang="en-AU" sz="1800" b="1" i="1" kern="1200" dirty="0" smtClean="0">
                <a:solidFill>
                  <a:schemeClr val="tx1"/>
                </a:solidFill>
                <a:effectLst/>
                <a:latin typeface="+mn-lt"/>
                <a:ea typeface="+mn-ea"/>
                <a:cs typeface="+mn-cs"/>
              </a:rPr>
              <a:t>PRESS   </a:t>
            </a:r>
            <a:r>
              <a:rPr lang="en-AU" sz="1800" baseline="0" dirty="0" smtClean="0"/>
              <a:t>It is available for undergraduates between 18 and 28 years studying at Australian universities.</a:t>
            </a:r>
          </a:p>
          <a:p>
            <a:endParaRPr lang="en-AU" sz="1800" baseline="0" dirty="0" smtClean="0"/>
          </a:p>
          <a:p>
            <a:r>
              <a:rPr lang="en-AU" sz="1800" b="1" i="1" kern="1200" dirty="0" smtClean="0">
                <a:solidFill>
                  <a:schemeClr val="tx1"/>
                </a:solidFill>
                <a:effectLst/>
                <a:latin typeface="+mn-lt"/>
                <a:ea typeface="+mn-ea"/>
                <a:cs typeface="+mn-cs"/>
              </a:rPr>
              <a:t>PRESS   </a:t>
            </a:r>
            <a:r>
              <a:rPr lang="en-AU" sz="1800" baseline="0" dirty="0" smtClean="0"/>
              <a:t>Please note the final point: credit recognition for the course of study or the internship is essential.  In other words, to enable your students to study in Thailand in 2015, you should be looking at credit recognition arrangements with Thai universities fairly soon.</a:t>
            </a:r>
          </a:p>
          <a:p>
            <a:endParaRPr lang="en-AU" sz="1800" baseline="0" dirty="0" smtClean="0"/>
          </a:p>
          <a:p>
            <a:r>
              <a:rPr lang="en-AU" sz="1800" b="1" i="1" baseline="0" dirty="0" smtClean="0"/>
              <a:t>PRESS</a:t>
            </a:r>
          </a:p>
          <a:p>
            <a:endParaRPr lang="en-AU" sz="1800" baseline="0" dirty="0" smtClean="0"/>
          </a:p>
          <a:p>
            <a:endParaRPr lang="en-AU" sz="1800" baseline="0" dirty="0" smtClean="0"/>
          </a:p>
          <a:p>
            <a:endParaRPr lang="en-AU" sz="1800" dirty="0"/>
          </a:p>
        </p:txBody>
      </p:sp>
      <p:sp>
        <p:nvSpPr>
          <p:cNvPr id="4" name="Slide Number Placeholder 3"/>
          <p:cNvSpPr>
            <a:spLocks noGrp="1"/>
          </p:cNvSpPr>
          <p:nvPr>
            <p:ph type="sldNum" sz="quarter" idx="10"/>
          </p:nvPr>
        </p:nvSpPr>
        <p:spPr/>
        <p:txBody>
          <a:bodyPr/>
          <a:lstStyle/>
          <a:p>
            <a:fld id="{D7440ED5-C9EF-4CA6-A466-27FE4CE4EDDF}" type="slidenum">
              <a:rPr lang="en-AU" smtClean="0"/>
              <a:t>21</a:t>
            </a:fld>
            <a:endParaRPr lang="en-AU" dirty="0"/>
          </a:p>
        </p:txBody>
      </p:sp>
    </p:spTree>
    <p:extLst>
      <p:ext uri="{BB962C8B-B14F-4D97-AF65-F5344CB8AC3E}">
        <p14:creationId xmlns:p14="http://schemas.microsoft.com/office/powerpoint/2010/main" val="598552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New Colombo Plan programs are flexible and demand-driven.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As a first step,</a:t>
            </a:r>
            <a:r>
              <a:rPr lang="en-AU" sz="1800" kern="1200" baseline="0" dirty="0" smtClean="0">
                <a:solidFill>
                  <a:schemeClr val="tx1"/>
                </a:solidFill>
                <a:effectLst/>
                <a:latin typeface="+mn-lt"/>
                <a:ea typeface="+mn-ea"/>
                <a:cs typeface="+mn-cs"/>
              </a:rPr>
              <a:t> An </a:t>
            </a:r>
            <a:r>
              <a:rPr lang="en-AU" sz="1800" kern="1200" dirty="0" smtClean="0">
                <a:solidFill>
                  <a:schemeClr val="tx1"/>
                </a:solidFill>
                <a:effectLst/>
                <a:latin typeface="+mn-lt"/>
                <a:ea typeface="+mn-ea"/>
                <a:cs typeface="+mn-cs"/>
              </a:rPr>
              <a:t>Australian university</a:t>
            </a:r>
            <a:r>
              <a:rPr lang="en-AU" sz="1800" kern="1200" baseline="0" dirty="0" smtClean="0">
                <a:solidFill>
                  <a:schemeClr val="tx1"/>
                </a:solidFill>
                <a:effectLst/>
                <a:latin typeface="+mn-lt"/>
                <a:ea typeface="+mn-ea"/>
                <a:cs typeface="+mn-cs"/>
              </a:rPr>
              <a:t> should </a:t>
            </a:r>
            <a:r>
              <a:rPr lang="en-AU" sz="1800" kern="1200" dirty="0" smtClean="0">
                <a:solidFill>
                  <a:schemeClr val="tx1"/>
                </a:solidFill>
                <a:effectLst/>
                <a:latin typeface="+mn-lt"/>
                <a:ea typeface="+mn-ea"/>
                <a:cs typeface="+mn-cs"/>
              </a:rPr>
              <a:t>design a mobility program</a:t>
            </a:r>
            <a:r>
              <a:rPr lang="en-AU" sz="1800" kern="1200" baseline="0" dirty="0" smtClean="0">
                <a:solidFill>
                  <a:schemeClr val="tx1"/>
                </a:solidFill>
                <a:effectLst/>
                <a:latin typeface="+mn-lt"/>
                <a:ea typeface="+mn-ea"/>
                <a:cs typeface="+mn-cs"/>
              </a:rPr>
              <a:t> </a:t>
            </a:r>
            <a:r>
              <a:rPr lang="en-AU" sz="1800" kern="1200" dirty="0" smtClean="0">
                <a:solidFill>
                  <a:schemeClr val="tx1"/>
                </a:solidFill>
                <a:effectLst/>
                <a:latin typeface="+mn-lt"/>
                <a:ea typeface="+mn-ea"/>
                <a:cs typeface="+mn-cs"/>
              </a:rPr>
              <a:t>with a partner organisation in Asia.  (I recommend</a:t>
            </a:r>
            <a:r>
              <a:rPr lang="en-AU" sz="1800" kern="1200" baseline="0" dirty="0" smtClean="0">
                <a:solidFill>
                  <a:schemeClr val="tx1"/>
                </a:solidFill>
                <a:effectLst/>
                <a:latin typeface="+mn-lt"/>
                <a:ea typeface="+mn-ea"/>
                <a:cs typeface="+mn-cs"/>
              </a:rPr>
              <a:t> Thailand!)</a:t>
            </a:r>
            <a:endParaRPr lang="en-AU" sz="1800" kern="1200" dirty="0" smtClean="0">
              <a:solidFill>
                <a:schemeClr val="tx1"/>
              </a:solidFill>
              <a:effectLst/>
              <a:latin typeface="+mn-lt"/>
              <a:ea typeface="+mn-ea"/>
              <a:cs typeface="+mn-cs"/>
            </a:endParaRPr>
          </a:p>
          <a:p>
            <a:pPr lvl="0"/>
            <a:endParaRPr lang="en-AU" sz="1800" kern="120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Then the</a:t>
            </a:r>
            <a:r>
              <a:rPr lang="en-AU" sz="1800" kern="1200" baseline="0" dirty="0" smtClean="0">
                <a:solidFill>
                  <a:schemeClr val="tx1"/>
                </a:solidFill>
                <a:effectLst/>
                <a:latin typeface="+mn-lt"/>
                <a:ea typeface="+mn-ea"/>
                <a:cs typeface="+mn-cs"/>
              </a:rPr>
              <a:t> Australian university should lodge an application with the NCP Secretariat.</a:t>
            </a:r>
            <a:endParaRPr lang="en-AU" sz="1800" kern="1200" dirty="0" smtClean="0">
              <a:solidFill>
                <a:schemeClr val="tx1"/>
              </a:solidFill>
              <a:effectLst/>
              <a:latin typeface="+mn-lt"/>
              <a:ea typeface="+mn-ea"/>
              <a:cs typeface="+mn-cs"/>
            </a:endParaRPr>
          </a:p>
          <a:p>
            <a:pPr lvl="0"/>
            <a:endParaRPr lang="en-AU" sz="1800" kern="120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a:t>
            </a:r>
          </a:p>
          <a:p>
            <a:pPr lvl="0"/>
            <a:endParaRPr lang="en-AU" sz="1800" kern="1200" dirty="0" smtClean="0">
              <a:solidFill>
                <a:schemeClr val="tx1"/>
              </a:solidFill>
              <a:effectLst/>
              <a:latin typeface="+mn-lt"/>
              <a:ea typeface="+mn-ea"/>
              <a:cs typeface="+mn-cs"/>
            </a:endParaRPr>
          </a:p>
          <a:p>
            <a:pPr lvl="0"/>
            <a:endParaRPr lang="en-AU" sz="1800" kern="1200" dirty="0" smtClean="0">
              <a:solidFill>
                <a:schemeClr val="tx1"/>
              </a:solidFill>
              <a:effectLst/>
              <a:latin typeface="+mn-lt"/>
              <a:ea typeface="+mn-ea"/>
              <a:cs typeface="+mn-cs"/>
            </a:endParaRPr>
          </a:p>
          <a:p>
            <a:endParaRPr lang="en-AU" sz="1800" dirty="0" smtClean="0"/>
          </a:p>
          <a:p>
            <a:endParaRPr lang="en-AU" sz="1800" dirty="0"/>
          </a:p>
        </p:txBody>
      </p:sp>
      <p:sp>
        <p:nvSpPr>
          <p:cNvPr id="4" name="Slide Number Placeholder 3"/>
          <p:cNvSpPr>
            <a:spLocks noGrp="1"/>
          </p:cNvSpPr>
          <p:nvPr>
            <p:ph type="sldNum" sz="quarter" idx="10"/>
          </p:nvPr>
        </p:nvSpPr>
        <p:spPr/>
        <p:txBody>
          <a:bodyPr/>
          <a:lstStyle/>
          <a:p>
            <a:fld id="{D7440ED5-C9EF-4CA6-A466-27FE4CE4EDDF}" type="slidenum">
              <a:rPr lang="en-AU" smtClean="0"/>
              <a:t>22</a:t>
            </a:fld>
            <a:endParaRPr lang="en-AU" dirty="0"/>
          </a:p>
        </p:txBody>
      </p:sp>
    </p:spTree>
    <p:extLst>
      <p:ext uri="{BB962C8B-B14F-4D97-AF65-F5344CB8AC3E}">
        <p14:creationId xmlns:p14="http://schemas.microsoft.com/office/powerpoint/2010/main" val="2635604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The Government is particularly</a:t>
            </a:r>
            <a:r>
              <a:rPr lang="en-AU" sz="1800" kern="1200" baseline="0" dirty="0" smtClean="0">
                <a:solidFill>
                  <a:schemeClr val="tx1"/>
                </a:solidFill>
                <a:effectLst/>
                <a:latin typeface="+mn-lt"/>
                <a:ea typeface="+mn-ea"/>
                <a:cs typeface="+mn-cs"/>
              </a:rPr>
              <a:t> keen to promote i</a:t>
            </a:r>
            <a:r>
              <a:rPr lang="en-AU" sz="1800" kern="1200" dirty="0" smtClean="0">
                <a:solidFill>
                  <a:schemeClr val="tx1"/>
                </a:solidFill>
                <a:effectLst/>
                <a:latin typeface="+mn-lt"/>
                <a:ea typeface="+mn-ea"/>
                <a:cs typeface="+mn-cs"/>
              </a:rPr>
              <a:t>nternships and mentorships under the New Colombo Plan.  They</a:t>
            </a:r>
            <a:r>
              <a:rPr lang="en-AU" sz="1800" kern="1200" baseline="0" dirty="0" smtClean="0">
                <a:solidFill>
                  <a:schemeClr val="tx1"/>
                </a:solidFill>
                <a:effectLst/>
                <a:latin typeface="+mn-lt"/>
                <a:ea typeface="+mn-ea"/>
                <a:cs typeface="+mn-cs"/>
              </a:rPr>
              <a:t> want students to be </a:t>
            </a:r>
            <a:r>
              <a:rPr lang="en-AU" sz="1800" kern="1200" dirty="0" smtClean="0">
                <a:solidFill>
                  <a:schemeClr val="tx1"/>
                </a:solidFill>
                <a:effectLst/>
                <a:latin typeface="+mn-lt"/>
                <a:ea typeface="+mn-ea"/>
                <a:cs typeface="+mn-cs"/>
              </a:rPr>
              <a:t>job-ready at home and in the region.</a:t>
            </a:r>
          </a:p>
          <a:p>
            <a:pPr lvl="0"/>
            <a:endParaRPr lang="en-AU" sz="1800" kern="1200" dirty="0" smtClean="0">
              <a:solidFill>
                <a:schemeClr val="tx1"/>
              </a:solidFill>
              <a:effectLst/>
              <a:latin typeface="+mn-lt"/>
              <a:ea typeface="+mn-ea"/>
              <a:cs typeface="+mn-cs"/>
            </a:endParaRPr>
          </a:p>
          <a:p>
            <a:pPr lvl="0"/>
            <a:r>
              <a:rPr lang="en-AU" sz="1800" kern="1200" dirty="0" smtClean="0">
                <a:solidFill>
                  <a:schemeClr val="tx1"/>
                </a:solidFill>
                <a:effectLst/>
                <a:latin typeface="+mn-lt"/>
                <a:ea typeface="+mn-ea"/>
                <a:cs typeface="+mn-cs"/>
              </a:rPr>
              <a:t>Internships are a monitored work or volunteer experience, offering students the chance to test their skills in real-life situations, explore career options and gain insight into an organisation</a:t>
            </a:r>
          </a:p>
          <a:p>
            <a:pPr lvl="0"/>
            <a:endParaRPr lang="en-AU" sz="1800" kern="1200" dirty="0" smtClean="0">
              <a:solidFill>
                <a:schemeClr val="tx1"/>
              </a:solidFill>
              <a:effectLst/>
              <a:latin typeface="+mn-lt"/>
              <a:ea typeface="+mn-ea"/>
              <a:cs typeface="+mn-cs"/>
            </a:endParaRPr>
          </a:p>
          <a:p>
            <a:pPr lvl="0"/>
            <a:endParaRPr lang="en-AU" sz="1800" kern="1200" dirty="0" smtClean="0">
              <a:solidFill>
                <a:schemeClr val="tx1"/>
              </a:solidFill>
              <a:effectLst/>
              <a:latin typeface="+mn-lt"/>
              <a:ea typeface="+mn-ea"/>
              <a:cs typeface="+mn-cs"/>
            </a:endParaRPr>
          </a:p>
          <a:p>
            <a:pPr lvl="0"/>
            <a:r>
              <a:rPr lang="en-AU" sz="1800" kern="1200" dirty="0" smtClean="0">
                <a:solidFill>
                  <a:schemeClr val="tx1"/>
                </a:solidFill>
                <a:effectLst/>
                <a:latin typeface="+mn-lt"/>
                <a:ea typeface="+mn-ea"/>
                <a:cs typeface="+mn-cs"/>
              </a:rPr>
              <a:t>Internships could range from a few weeks to a year of work, be unpaid or paid, undertaken full-time (e.g. during a semester break) or part-time (during a course of formal study). </a:t>
            </a:r>
          </a:p>
          <a:p>
            <a:pPr lvl="0"/>
            <a:endParaRPr lang="en-AU" sz="1800" kern="1200" dirty="0" smtClean="0">
              <a:solidFill>
                <a:schemeClr val="tx1"/>
              </a:solidFill>
              <a:effectLst/>
              <a:latin typeface="+mn-lt"/>
              <a:ea typeface="+mn-ea"/>
              <a:cs typeface="+mn-cs"/>
            </a:endParaRPr>
          </a:p>
          <a:p>
            <a:pPr lvl="0"/>
            <a:r>
              <a:rPr lang="en-AU" sz="1800" kern="1200" dirty="0" smtClean="0">
                <a:solidFill>
                  <a:schemeClr val="tx1"/>
                </a:solidFill>
                <a:effectLst/>
                <a:latin typeface="+mn-lt"/>
                <a:ea typeface="+mn-ea"/>
                <a:cs typeface="+mn-cs"/>
              </a:rPr>
              <a:t>A mentorship is a personal development relationship, whereby a more experienced person, for example a business professional or academic, helps to guide a student in their work or career. </a:t>
            </a:r>
          </a:p>
          <a:p>
            <a:pPr lvl="0"/>
            <a:endParaRPr lang="en-AU" sz="1800" kern="1200" dirty="0" smtClean="0">
              <a:solidFill>
                <a:schemeClr val="tx1"/>
              </a:solidFill>
              <a:effectLst/>
              <a:latin typeface="+mn-lt"/>
              <a:ea typeface="+mn-ea"/>
              <a:cs typeface="+mn-cs"/>
            </a:endParaRPr>
          </a:p>
          <a:p>
            <a:r>
              <a:rPr lang="en-AU" sz="1800" b="1" i="1" kern="1200" dirty="0" smtClean="0">
                <a:solidFill>
                  <a:schemeClr val="tx1"/>
                </a:solidFill>
                <a:effectLst/>
                <a:latin typeface="+mn-lt"/>
                <a:ea typeface="+mn-ea"/>
                <a:cs typeface="+mn-cs"/>
              </a:rPr>
              <a:t>PRESS   </a:t>
            </a:r>
            <a:r>
              <a:rPr lang="en-AU" sz="1800" kern="1200" dirty="0" smtClean="0">
                <a:solidFill>
                  <a:schemeClr val="tx1"/>
                </a:solidFill>
                <a:effectLst/>
                <a:latin typeface="+mn-lt"/>
                <a:ea typeface="+mn-ea"/>
                <a:cs typeface="+mn-cs"/>
              </a:rPr>
              <a:t>I</a:t>
            </a:r>
            <a:r>
              <a:rPr lang="en-AU" sz="1800" kern="1200" baseline="0" dirty="0" smtClean="0">
                <a:solidFill>
                  <a:schemeClr val="tx1"/>
                </a:solidFill>
                <a:effectLst/>
                <a:latin typeface="+mn-lt"/>
                <a:ea typeface="+mn-ea"/>
                <a:cs typeface="+mn-cs"/>
              </a:rPr>
              <a:t> would be interested in your experience with internships.</a:t>
            </a:r>
          </a:p>
          <a:p>
            <a:endParaRPr lang="en-AU" sz="1800" kern="1200" baseline="0" dirty="0" smtClean="0">
              <a:solidFill>
                <a:schemeClr val="tx1"/>
              </a:solidFill>
              <a:effectLst/>
              <a:latin typeface="+mn-lt"/>
              <a:ea typeface="+mn-ea"/>
              <a:cs typeface="+mn-cs"/>
            </a:endParaRPr>
          </a:p>
          <a:p>
            <a:r>
              <a:rPr lang="en-AU" sz="1800" kern="1200" dirty="0" smtClean="0">
                <a:solidFill>
                  <a:schemeClr val="tx1"/>
                </a:solidFill>
                <a:effectLst/>
                <a:latin typeface="+mn-lt"/>
                <a:ea typeface="+mn-ea"/>
                <a:cs typeface="+mn-cs"/>
              </a:rPr>
              <a:t>An AEI-sponsored</a:t>
            </a:r>
            <a:r>
              <a:rPr lang="en-AU" sz="1800" kern="1200" baseline="0" dirty="0" smtClean="0">
                <a:solidFill>
                  <a:schemeClr val="tx1"/>
                </a:solidFill>
                <a:effectLst/>
                <a:latin typeface="+mn-lt"/>
                <a:ea typeface="+mn-ea"/>
                <a:cs typeface="+mn-cs"/>
              </a:rPr>
              <a:t> survey </a:t>
            </a:r>
            <a:r>
              <a:rPr lang="en-AU" sz="1800" kern="1200" dirty="0" smtClean="0">
                <a:solidFill>
                  <a:schemeClr val="tx1"/>
                </a:solidFill>
                <a:effectLst/>
                <a:latin typeface="+mn-lt"/>
                <a:ea typeface="+mn-ea"/>
                <a:cs typeface="+mn-cs"/>
              </a:rPr>
              <a:t>(2012) showed that around</a:t>
            </a:r>
            <a:r>
              <a:rPr lang="en-AU" sz="1800" kern="1200" baseline="0" dirty="0" smtClean="0">
                <a:solidFill>
                  <a:schemeClr val="tx1"/>
                </a:solidFill>
                <a:effectLst/>
                <a:latin typeface="+mn-lt"/>
                <a:ea typeface="+mn-ea"/>
                <a:cs typeface="+mn-cs"/>
              </a:rPr>
              <a:t> </a:t>
            </a:r>
            <a:r>
              <a:rPr lang="en-AU" sz="1800" kern="1200" dirty="0" smtClean="0">
                <a:solidFill>
                  <a:schemeClr val="tx1"/>
                </a:solidFill>
                <a:effectLst/>
                <a:latin typeface="+mn-lt"/>
                <a:ea typeface="+mn-ea"/>
                <a:cs typeface="+mn-cs"/>
              </a:rPr>
              <a:t>round 100 member companies of </a:t>
            </a:r>
            <a:r>
              <a:rPr lang="en-AU" sz="1800" kern="1200" dirty="0" err="1" smtClean="0">
                <a:solidFill>
                  <a:schemeClr val="tx1"/>
                </a:solidFill>
                <a:effectLst/>
                <a:latin typeface="+mn-lt"/>
                <a:ea typeface="+mn-ea"/>
                <a:cs typeface="+mn-cs"/>
              </a:rPr>
              <a:t>Austcham</a:t>
            </a:r>
            <a:r>
              <a:rPr lang="en-AU" sz="1800" kern="1200" dirty="0" smtClean="0">
                <a:solidFill>
                  <a:schemeClr val="tx1"/>
                </a:solidFill>
                <a:effectLst/>
                <a:latin typeface="+mn-lt"/>
                <a:ea typeface="+mn-ea"/>
                <a:cs typeface="+mn-cs"/>
              </a:rPr>
              <a:t> had internship opportunities available, with many in the areas of engineering, law, finance and hospitality.  </a:t>
            </a:r>
          </a:p>
          <a:p>
            <a:r>
              <a:rPr lang="en-AU" sz="1800" kern="1200" dirty="0" smtClean="0">
                <a:solidFill>
                  <a:schemeClr val="tx1"/>
                </a:solidFill>
                <a:effectLst/>
                <a:latin typeface="+mn-lt"/>
                <a:ea typeface="+mn-ea"/>
                <a:cs typeface="+mn-cs"/>
              </a:rPr>
              <a:t> </a:t>
            </a:r>
          </a:p>
          <a:p>
            <a:r>
              <a:rPr lang="en-AU" sz="1800" b="1" i="1" kern="1200" dirty="0" smtClean="0">
                <a:solidFill>
                  <a:schemeClr val="tx1"/>
                </a:solidFill>
                <a:effectLst/>
                <a:latin typeface="+mn-lt"/>
                <a:ea typeface="+mn-ea"/>
                <a:cs typeface="+mn-cs"/>
              </a:rPr>
              <a:t>PRESS   </a:t>
            </a:r>
            <a:r>
              <a:rPr lang="en-AU" sz="1800" kern="1200" baseline="0" dirty="0" smtClean="0">
                <a:solidFill>
                  <a:schemeClr val="tx1"/>
                </a:solidFill>
                <a:effectLst/>
                <a:latin typeface="+mn-lt"/>
                <a:ea typeface="+mn-ea"/>
                <a:cs typeface="+mn-cs"/>
              </a:rPr>
              <a:t>How do we get Australian universities linked to these companies?  I would also be interested in </a:t>
            </a:r>
            <a:r>
              <a:rPr lang="en-AU" sz="1800" kern="1200" dirty="0" smtClean="0">
                <a:solidFill>
                  <a:schemeClr val="tx1"/>
                </a:solidFill>
                <a:effectLst/>
                <a:latin typeface="+mn-lt"/>
                <a:ea typeface="+mn-ea"/>
                <a:cs typeface="+mn-cs"/>
              </a:rPr>
              <a:t>what sort of support the embassy could provide you in this area.  </a:t>
            </a:r>
          </a:p>
          <a:p>
            <a:r>
              <a:rPr lang="en-AU" sz="1800" kern="1200" dirty="0" smtClean="0">
                <a:solidFill>
                  <a:schemeClr val="tx1"/>
                </a:solidFill>
                <a:effectLst/>
                <a:latin typeface="+mn-lt"/>
                <a:ea typeface="+mn-ea"/>
                <a:cs typeface="+mn-cs"/>
              </a:rPr>
              <a:t> </a:t>
            </a:r>
          </a:p>
          <a:p>
            <a:r>
              <a:rPr lang="en-AU" sz="1800" b="1" i="1" kern="1200" dirty="0" smtClean="0">
                <a:solidFill>
                  <a:schemeClr val="tx1"/>
                </a:solidFill>
                <a:effectLst/>
                <a:latin typeface="+mn-lt"/>
                <a:ea typeface="+mn-ea"/>
                <a:cs typeface="+mn-cs"/>
              </a:rPr>
              <a:t>PRESS</a:t>
            </a:r>
          </a:p>
          <a:p>
            <a:endParaRPr lang="en-AU" sz="1800" dirty="0" smtClean="0"/>
          </a:p>
          <a:p>
            <a:endParaRPr lang="en-AU" sz="1800" dirty="0"/>
          </a:p>
        </p:txBody>
      </p:sp>
      <p:sp>
        <p:nvSpPr>
          <p:cNvPr id="4" name="Slide Number Placeholder 3"/>
          <p:cNvSpPr>
            <a:spLocks noGrp="1"/>
          </p:cNvSpPr>
          <p:nvPr>
            <p:ph type="sldNum" sz="quarter" idx="10"/>
          </p:nvPr>
        </p:nvSpPr>
        <p:spPr/>
        <p:txBody>
          <a:bodyPr/>
          <a:lstStyle/>
          <a:p>
            <a:fld id="{D7440ED5-C9EF-4CA6-A466-27FE4CE4EDDF}" type="slidenum">
              <a:rPr lang="en-AU" smtClean="0"/>
              <a:t>23</a:t>
            </a:fld>
            <a:endParaRPr lang="en-AU" dirty="0"/>
          </a:p>
        </p:txBody>
      </p:sp>
    </p:spTree>
    <p:extLst>
      <p:ext uri="{BB962C8B-B14F-4D97-AF65-F5344CB8AC3E}">
        <p14:creationId xmlns:p14="http://schemas.microsoft.com/office/powerpoint/2010/main" val="3284898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kern="1200" dirty="0" smtClean="0">
                <a:solidFill>
                  <a:schemeClr val="tx1"/>
                </a:solidFill>
                <a:effectLst/>
                <a:latin typeface="+mn-lt"/>
                <a:ea typeface="+mn-ea"/>
                <a:cs typeface="+mn-cs"/>
              </a:rPr>
              <a:t>There are several other existing programs </a:t>
            </a:r>
            <a:r>
              <a:rPr lang="en-US" sz="1800" kern="1200" dirty="0" smtClean="0">
                <a:solidFill>
                  <a:schemeClr val="tx1"/>
                </a:solidFill>
                <a:effectLst/>
                <a:latin typeface="+mn-lt"/>
                <a:ea typeface="+mn-ea"/>
                <a:cs typeface="+mn-cs"/>
              </a:rPr>
              <a:t>which support Australian students to have study experiences overseas. These include:</a:t>
            </a:r>
          </a:p>
          <a:p>
            <a:endParaRPr lang="en-AU" sz="1800" kern="120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a:t>
            </a:r>
            <a:r>
              <a:rPr lang="en-AU" sz="1800" b="1" i="1" kern="1200" baseline="0" dirty="0" smtClean="0">
                <a:solidFill>
                  <a:schemeClr val="tx1"/>
                </a:solidFill>
                <a:effectLst/>
                <a:latin typeface="+mn-lt"/>
                <a:ea typeface="+mn-ea"/>
                <a:cs typeface="+mn-cs"/>
              </a:rPr>
              <a:t>  </a:t>
            </a:r>
            <a:r>
              <a:rPr lang="en-US" sz="1800" u="sng" kern="1200" dirty="0" err="1" smtClean="0">
                <a:solidFill>
                  <a:schemeClr val="tx1"/>
                </a:solidFill>
                <a:effectLst/>
                <a:latin typeface="+mn-lt"/>
                <a:ea typeface="+mn-ea"/>
                <a:cs typeface="+mn-cs"/>
              </a:rPr>
              <a:t>Asiabound</a:t>
            </a:r>
            <a:r>
              <a:rPr lang="en-US" sz="1800" u="sng" kern="1200" dirty="0" smtClean="0">
                <a:solidFill>
                  <a:schemeClr val="tx1"/>
                </a:solidFill>
                <a:effectLst/>
                <a:latin typeface="+mn-lt"/>
                <a:ea typeface="+mn-ea"/>
                <a:cs typeface="+mn-cs"/>
              </a:rPr>
              <a:t> Grants Program</a:t>
            </a:r>
            <a:r>
              <a:rPr lang="en-US" sz="1800" kern="1200" dirty="0" smtClean="0">
                <a:solidFill>
                  <a:schemeClr val="tx1"/>
                </a:solidFill>
                <a:effectLst/>
                <a:latin typeface="+mn-lt"/>
                <a:ea typeface="+mn-ea"/>
                <a:cs typeface="+mn-cs"/>
              </a:rPr>
              <a:t>, which provides $2,000 or $5,000 grants for Australian students to participate in a study experience in Asia.  Students are able to undertake short-term mobility for a variety of experiences including practicums, clinical placements, research trips or volunteer projects for up to six months.  Students are also able to undertake semester based experiences for one or two semesters.  In addition to study grants, </a:t>
            </a:r>
            <a:r>
              <a:rPr lang="en-US" sz="1800" kern="1200" dirty="0" err="1" smtClean="0">
                <a:solidFill>
                  <a:schemeClr val="tx1"/>
                </a:solidFill>
                <a:effectLst/>
                <a:latin typeface="+mn-lt"/>
                <a:ea typeface="+mn-ea"/>
                <a:cs typeface="+mn-cs"/>
              </a:rPr>
              <a:t>Asiabound</a:t>
            </a:r>
            <a:r>
              <a:rPr lang="en-US" sz="1800" kern="1200" dirty="0" smtClean="0">
                <a:solidFill>
                  <a:schemeClr val="tx1"/>
                </a:solidFill>
                <a:effectLst/>
                <a:latin typeface="+mn-lt"/>
                <a:ea typeface="+mn-ea"/>
                <a:cs typeface="+mn-cs"/>
              </a:rPr>
              <a:t> offers grants of $1,000 for preparatory Asian language study that can be undertaken prior to or concurrently with an approved mobility project. </a:t>
            </a:r>
          </a:p>
          <a:p>
            <a:pPr lvl="0"/>
            <a:endParaRPr lang="en-AU" sz="1800" kern="120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   </a:t>
            </a:r>
            <a:r>
              <a:rPr lang="en-US" sz="1800" u="sng" kern="1200" dirty="0" smtClean="0">
                <a:solidFill>
                  <a:schemeClr val="tx1"/>
                </a:solidFill>
                <a:effectLst/>
                <a:latin typeface="+mn-lt"/>
                <a:ea typeface="+mn-ea"/>
                <a:cs typeface="+mn-cs"/>
              </a:rPr>
              <a:t>The International Student Exchange Program (ISEP)</a:t>
            </a:r>
            <a:r>
              <a:rPr lang="en-US" sz="1800" kern="1200" dirty="0" smtClean="0">
                <a:solidFill>
                  <a:schemeClr val="tx1"/>
                </a:solidFill>
                <a:effectLst/>
                <a:latin typeface="+mn-lt"/>
                <a:ea typeface="+mn-ea"/>
                <a:cs typeface="+mn-cs"/>
              </a:rPr>
              <a:t>, which aims to strengthen partnerships between Australian higher education providers and partner institutions overseas.  The program provides grants for Australian students to undertake one or two semesters overseas study at a partner institution in an eligible country.  The key features of the student exchange arrangements that underlie ISEP are tuition fee waiver and credit transfer. </a:t>
            </a:r>
          </a:p>
          <a:p>
            <a:pPr lvl="0"/>
            <a:endParaRPr lang="en-AU" sz="1800" kern="1200" dirty="0" smtClean="0">
              <a:solidFill>
                <a:schemeClr val="tx1"/>
              </a:solidFill>
              <a:effectLst/>
              <a:latin typeface="+mn-lt"/>
              <a:ea typeface="+mn-ea"/>
              <a:cs typeface="+mn-cs"/>
            </a:endParaRPr>
          </a:p>
          <a:p>
            <a:pPr lvl="0"/>
            <a:r>
              <a:rPr lang="en-AU" sz="1800" b="1" i="1" kern="1200" dirty="0" smtClean="0">
                <a:solidFill>
                  <a:schemeClr val="tx1"/>
                </a:solidFill>
                <a:effectLst/>
                <a:latin typeface="+mn-lt"/>
                <a:ea typeface="+mn-ea"/>
                <a:cs typeface="+mn-cs"/>
              </a:rPr>
              <a:t>PRESS   </a:t>
            </a:r>
            <a:r>
              <a:rPr lang="en-US" sz="1800" u="sng" kern="1200" dirty="0" smtClean="0">
                <a:solidFill>
                  <a:schemeClr val="tx1"/>
                </a:solidFill>
                <a:effectLst/>
                <a:latin typeface="+mn-lt"/>
                <a:ea typeface="+mn-ea"/>
                <a:cs typeface="+mn-cs"/>
              </a:rPr>
              <a:t>Study Overseas Short-term Mobility Program</a:t>
            </a:r>
            <a:r>
              <a:rPr lang="en-US" sz="1800" kern="1200" dirty="0" smtClean="0">
                <a:solidFill>
                  <a:schemeClr val="tx1"/>
                </a:solidFill>
                <a:effectLst/>
                <a:latin typeface="+mn-lt"/>
                <a:ea typeface="+mn-ea"/>
                <a:cs typeface="+mn-cs"/>
              </a:rPr>
              <a:t>, provides funding to eligible higher education institutions in Australia to </a:t>
            </a:r>
            <a:r>
              <a:rPr lang="en-US" sz="1800" kern="1200" dirty="0" err="1" smtClean="0">
                <a:solidFill>
                  <a:schemeClr val="tx1"/>
                </a:solidFill>
                <a:effectLst/>
                <a:latin typeface="+mn-lt"/>
                <a:ea typeface="+mn-ea"/>
                <a:cs typeface="+mn-cs"/>
              </a:rPr>
              <a:t>subsidise</a:t>
            </a:r>
            <a:r>
              <a:rPr lang="en-US" sz="1800" kern="1200" dirty="0" smtClean="0">
                <a:solidFill>
                  <a:schemeClr val="tx1"/>
                </a:solidFill>
                <a:effectLst/>
                <a:latin typeface="+mn-lt"/>
                <a:ea typeface="+mn-ea"/>
                <a:cs typeface="+mn-cs"/>
              </a:rPr>
              <a:t> the costs to students and staff participating in outbound short-term mobility experiences of up to six months. </a:t>
            </a:r>
          </a:p>
          <a:p>
            <a:pPr lvl="0"/>
            <a:endParaRPr lang="en-AU"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i="1" kern="1200" dirty="0" smtClean="0">
                <a:solidFill>
                  <a:schemeClr val="tx1"/>
                </a:solidFill>
                <a:effectLst/>
                <a:latin typeface="+mn-lt"/>
                <a:ea typeface="+mn-ea"/>
                <a:cs typeface="+mn-cs"/>
              </a:rPr>
              <a:t>PRESS   </a:t>
            </a:r>
            <a:r>
              <a:rPr lang="en-US" sz="1800" u="sng" kern="1200" dirty="0" smtClean="0">
                <a:solidFill>
                  <a:schemeClr val="tx1"/>
                </a:solidFill>
                <a:effectLst/>
                <a:latin typeface="+mn-lt"/>
                <a:ea typeface="+mn-ea"/>
                <a:cs typeface="+mn-cs"/>
              </a:rPr>
              <a:t>VET Outbound Mobility Program, </a:t>
            </a:r>
            <a:r>
              <a:rPr lang="en-US" sz="1800" kern="1200" dirty="0" smtClean="0">
                <a:solidFill>
                  <a:schemeClr val="tx1"/>
                </a:solidFill>
                <a:effectLst/>
                <a:latin typeface="+mn-lt"/>
                <a:ea typeface="+mn-ea"/>
                <a:cs typeface="+mn-cs"/>
              </a:rPr>
              <a:t>provides funding to eligible Australian Registered Training Organisations to subsidise the costs to students and staff participating in outbound short-term mobility experiences of up to six months. </a:t>
            </a:r>
            <a:r>
              <a:rPr lang="en-AU" sz="1800" kern="1200" dirty="0" smtClean="0">
                <a:solidFill>
                  <a:schemeClr val="tx1"/>
                </a:solidFill>
                <a:effectLst/>
                <a:latin typeface="+mn-lt"/>
                <a:ea typeface="+mn-ea"/>
                <a:cs typeface="+mn-cs"/>
              </a:rPr>
              <a:t>I’ve included the VET program because</a:t>
            </a:r>
            <a:r>
              <a:rPr lang="en-AU" sz="1800" kern="1200" baseline="0" dirty="0" smtClean="0">
                <a:solidFill>
                  <a:schemeClr val="tx1"/>
                </a:solidFill>
                <a:effectLst/>
                <a:latin typeface="+mn-lt"/>
                <a:ea typeface="+mn-ea"/>
                <a:cs typeface="+mn-cs"/>
              </a:rPr>
              <a:t> I understand quite a few universities </a:t>
            </a:r>
            <a:r>
              <a:rPr lang="en-AU" sz="1800" kern="1200" dirty="0" smtClean="0">
                <a:solidFill>
                  <a:schemeClr val="tx1"/>
                </a:solidFill>
                <a:effectLst/>
                <a:latin typeface="+mn-lt"/>
                <a:ea typeface="+mn-ea"/>
                <a:cs typeface="+mn-cs"/>
              </a:rPr>
              <a:t>have strong links with VET providers. </a:t>
            </a:r>
          </a:p>
          <a:p>
            <a:r>
              <a:rPr lang="en-AU" sz="1800" kern="1200" dirty="0" smtClean="0">
                <a:solidFill>
                  <a:schemeClr val="tx1"/>
                </a:solidFill>
                <a:effectLst/>
                <a:latin typeface="+mn-lt"/>
                <a:ea typeface="+mn-ea"/>
                <a:cs typeface="+mn-cs"/>
              </a:rPr>
              <a:t> </a:t>
            </a:r>
          </a:p>
          <a:p>
            <a:r>
              <a:rPr lang="en-AU" sz="1800" kern="1200" dirty="0" smtClean="0">
                <a:solidFill>
                  <a:schemeClr val="tx1"/>
                </a:solidFill>
                <a:effectLst/>
                <a:latin typeface="+mn-lt"/>
                <a:ea typeface="+mn-ea"/>
                <a:cs typeface="+mn-cs"/>
              </a:rPr>
              <a:t>Application rounds for all of these programs are expected to open in April this year.  </a:t>
            </a:r>
          </a:p>
          <a:p>
            <a:r>
              <a:rPr lang="en-AU" sz="1800" kern="1200" dirty="0" smtClean="0">
                <a:solidFill>
                  <a:schemeClr val="tx1"/>
                </a:solidFill>
                <a:effectLst/>
                <a:latin typeface="+mn-lt"/>
                <a:ea typeface="+mn-ea"/>
                <a:cs typeface="+mn-cs"/>
              </a:rPr>
              <a:t> </a:t>
            </a:r>
          </a:p>
          <a:p>
            <a:r>
              <a:rPr lang="en-AU" sz="1800" b="1" kern="1200" dirty="0" smtClean="0">
                <a:solidFill>
                  <a:schemeClr val="tx1"/>
                </a:solidFill>
                <a:effectLst/>
                <a:latin typeface="+mn-lt"/>
                <a:ea typeface="+mn-ea"/>
                <a:cs typeface="+mn-cs"/>
              </a:rPr>
              <a:t>Scholarships</a:t>
            </a:r>
            <a:endParaRPr lang="en-AU" sz="1800" kern="1200" dirty="0" smtClean="0">
              <a:solidFill>
                <a:schemeClr val="tx1"/>
              </a:solidFill>
              <a:effectLst/>
              <a:latin typeface="+mn-lt"/>
              <a:ea typeface="+mn-ea"/>
              <a:cs typeface="+mn-cs"/>
            </a:endParaRPr>
          </a:p>
          <a:p>
            <a:r>
              <a:rPr lang="en-AU" sz="1800" b="1" i="1" kern="1200" dirty="0" smtClean="0">
                <a:solidFill>
                  <a:schemeClr val="tx1"/>
                </a:solidFill>
                <a:effectLst/>
                <a:latin typeface="+mn-lt"/>
                <a:ea typeface="+mn-ea"/>
                <a:cs typeface="+mn-cs"/>
              </a:rPr>
              <a:t>PRESS   </a:t>
            </a:r>
            <a:r>
              <a:rPr lang="en-AU" sz="1800" u="sng" kern="1200" dirty="0" smtClean="0">
                <a:solidFill>
                  <a:schemeClr val="tx1"/>
                </a:solidFill>
                <a:effectLst/>
                <a:latin typeface="+mn-lt"/>
                <a:ea typeface="+mn-ea"/>
                <a:cs typeface="+mn-cs"/>
              </a:rPr>
              <a:t>Endeavour Scholarships and Fellowships:  </a:t>
            </a:r>
            <a:r>
              <a:rPr lang="en-AU" sz="1800" kern="1200" dirty="0" smtClean="0">
                <a:solidFill>
                  <a:schemeClr val="tx1"/>
                </a:solidFill>
                <a:effectLst/>
                <a:latin typeface="+mn-lt"/>
                <a:ea typeface="+mn-ea"/>
                <a:cs typeface="+mn-cs"/>
              </a:rPr>
              <a:t>Endeavour Scholarships and Fellowships are available for Australians to undertake study, research and professional development overseas.  There are currently four Australians undertaking Endeavour Scholarships and Fellowships in Thailand.</a:t>
            </a:r>
            <a:r>
              <a:rPr lang="en-AU" sz="1800" kern="1200" baseline="0" dirty="0" smtClean="0">
                <a:solidFill>
                  <a:schemeClr val="tx1"/>
                </a:solidFill>
                <a:effectLst/>
                <a:latin typeface="+mn-lt"/>
                <a:ea typeface="+mn-ea"/>
                <a:cs typeface="+mn-cs"/>
              </a:rPr>
              <a:t>  </a:t>
            </a:r>
            <a:r>
              <a:rPr lang="en-AU" sz="1800" kern="1200" dirty="0" smtClean="0">
                <a:solidFill>
                  <a:schemeClr val="tx1"/>
                </a:solidFill>
                <a:effectLst/>
                <a:latin typeface="+mn-lt"/>
                <a:ea typeface="+mn-ea"/>
                <a:cs typeface="+mn-cs"/>
              </a:rPr>
              <a:t>I would encourage your university to think about these scholarships for your students.  Applications for the 2015 scholarships will open in April 2014.  </a:t>
            </a:r>
          </a:p>
          <a:p>
            <a:endParaRPr lang="en-AU" sz="1800" kern="1200" dirty="0" smtClean="0">
              <a:solidFill>
                <a:schemeClr val="tx1"/>
              </a:solidFill>
              <a:effectLst/>
              <a:latin typeface="+mn-lt"/>
              <a:ea typeface="+mn-ea"/>
              <a:cs typeface="+mn-cs"/>
            </a:endParaRPr>
          </a:p>
          <a:p>
            <a:r>
              <a:rPr lang="en-AU" sz="1800" b="1" i="1" kern="1200" dirty="0" smtClean="0">
                <a:solidFill>
                  <a:schemeClr val="tx1"/>
                </a:solidFill>
                <a:effectLst/>
                <a:latin typeface="+mn-lt"/>
                <a:ea typeface="+mn-ea"/>
                <a:cs typeface="+mn-cs"/>
              </a:rPr>
              <a:t>PRESS</a:t>
            </a:r>
          </a:p>
          <a:p>
            <a:endParaRPr lang="en-AU" dirty="0"/>
          </a:p>
        </p:txBody>
      </p:sp>
      <p:sp>
        <p:nvSpPr>
          <p:cNvPr id="4" name="Slide Number Placeholder 3"/>
          <p:cNvSpPr>
            <a:spLocks noGrp="1"/>
          </p:cNvSpPr>
          <p:nvPr>
            <p:ph type="sldNum" sz="quarter" idx="10"/>
          </p:nvPr>
        </p:nvSpPr>
        <p:spPr/>
        <p:txBody>
          <a:bodyPr/>
          <a:lstStyle/>
          <a:p>
            <a:fld id="{D7440ED5-C9EF-4CA6-A466-27FE4CE4EDDF}" type="slidenum">
              <a:rPr lang="en-AU" smtClean="0"/>
              <a:t>24</a:t>
            </a:fld>
            <a:endParaRPr lang="en-AU" dirty="0"/>
          </a:p>
        </p:txBody>
      </p:sp>
    </p:spTree>
    <p:extLst>
      <p:ext uri="{BB962C8B-B14F-4D97-AF65-F5344CB8AC3E}">
        <p14:creationId xmlns:p14="http://schemas.microsoft.com/office/powerpoint/2010/main" val="3227706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Thailand is lifting its science and research capacity.</a:t>
            </a:r>
          </a:p>
          <a:p>
            <a:endParaRPr lang="en-US" sz="1800" dirty="0" smtClean="0"/>
          </a:p>
          <a:p>
            <a:r>
              <a:rPr lang="en-US" sz="2000" b="1" i="1" dirty="0" smtClean="0">
                <a:solidFill>
                  <a:schemeClr val="tx1"/>
                </a:solidFill>
              </a:rPr>
              <a:t>PRESS</a:t>
            </a:r>
            <a:r>
              <a:rPr lang="en-US" sz="1800" baseline="0" dirty="0" smtClean="0">
                <a:solidFill>
                  <a:srgbClr val="FF0000"/>
                </a:solidFill>
              </a:rPr>
              <a:t> </a:t>
            </a:r>
            <a:r>
              <a:rPr lang="en-US" sz="1800" baseline="0" dirty="0" smtClean="0"/>
              <a:t> </a:t>
            </a:r>
            <a:r>
              <a:rPr lang="en-US" sz="1800" dirty="0" smtClean="0"/>
              <a:t>In 2009 it designated nine National Research Universities and</a:t>
            </a:r>
            <a:r>
              <a:rPr lang="en-US" sz="1800" baseline="0" dirty="0" smtClean="0"/>
              <a:t> gave them additional funds to undertake research and to increase the research capacity of their staff, including by lifting the proportion of staff with PhDs – a wonderful opportunity which some Australian universities are taking up.</a:t>
            </a:r>
          </a:p>
          <a:p>
            <a:endParaRPr lang="en-US" sz="1800" baseline="0" dirty="0" smtClean="0"/>
          </a:p>
          <a:p>
            <a:r>
              <a:rPr lang="en-US" sz="1800" dirty="0" smtClean="0"/>
              <a:t>The Thai Government has issued plans for the development of science</a:t>
            </a:r>
            <a:r>
              <a:rPr lang="en-US" sz="1800" baseline="0" dirty="0" smtClean="0"/>
              <a:t> and technology, and assigned quantitative goals to these plans </a:t>
            </a:r>
            <a:r>
              <a:rPr lang="en-US" sz="2000" b="1" i="1" dirty="0" smtClean="0">
                <a:solidFill>
                  <a:srgbClr val="FF0000"/>
                </a:solidFill>
              </a:rPr>
              <a:t>PRESS</a:t>
            </a:r>
            <a:r>
              <a:rPr lang="en-US" sz="2000" b="1" i="1" baseline="0" dirty="0" smtClean="0">
                <a:solidFill>
                  <a:srgbClr val="FF0000"/>
                </a:solidFill>
              </a:rPr>
              <a:t> </a:t>
            </a:r>
          </a:p>
          <a:p>
            <a:endParaRPr lang="en-US" sz="1800" baseline="0" dirty="0" smtClean="0"/>
          </a:p>
          <a:p>
            <a:pPr lvl="1">
              <a:buFont typeface="Arial" pitchFamily="34" charset="0"/>
              <a:buChar char="•"/>
            </a:pPr>
            <a:r>
              <a:rPr lang="en-US" sz="1800" baseline="0" dirty="0" smtClean="0"/>
              <a:t> including increasing the ratios of research and development staff, enhancing research intensity and increasing the amount of private funding for R&amp;D.</a:t>
            </a:r>
          </a:p>
          <a:p>
            <a:endParaRPr lang="en-US" sz="1800" baseline="0" dirty="0" smtClean="0"/>
          </a:p>
          <a:p>
            <a:r>
              <a:rPr lang="en-US" sz="1800" dirty="0" smtClean="0"/>
              <a:t>A National Science</a:t>
            </a:r>
            <a:r>
              <a:rPr lang="en-US" sz="1800" baseline="0" dirty="0" smtClean="0"/>
              <a:t> Park has been established in Bangkok.  It is the headquarters of the National Science and Technology Development Agency </a:t>
            </a:r>
            <a:r>
              <a:rPr lang="en-US" sz="1800" b="1" i="1" dirty="0" smtClean="0">
                <a:solidFill>
                  <a:srgbClr val="FF0000"/>
                </a:solidFill>
              </a:rPr>
              <a:t>PRESS</a:t>
            </a:r>
            <a:r>
              <a:rPr lang="en-US" sz="1800" b="1" i="1" baseline="0" dirty="0" smtClean="0"/>
              <a:t> </a:t>
            </a:r>
          </a:p>
          <a:p>
            <a:endParaRPr lang="en-US" sz="1800" baseline="0" dirty="0" smtClean="0"/>
          </a:p>
          <a:p>
            <a:pPr lvl="1">
              <a:buFont typeface="Arial" pitchFamily="34" charset="0"/>
              <a:buChar char="•"/>
            </a:pPr>
            <a:r>
              <a:rPr lang="en-US" sz="1800" baseline="0" dirty="0" smtClean="0"/>
              <a:t> which hosts other research agencies, like Nanotec and Biotec.  </a:t>
            </a:r>
          </a:p>
          <a:p>
            <a:endParaRPr lang="en-US" sz="1800" baseline="0" dirty="0" smtClean="0"/>
          </a:p>
          <a:p>
            <a:r>
              <a:rPr lang="en-US" sz="1800" baseline="0" dirty="0" smtClean="0"/>
              <a:t>Thai companies with an interest in R&amp;D are being encouraged to locate themselves in the Science Park.  </a:t>
            </a:r>
          </a:p>
          <a:p>
            <a:endParaRPr lang="en-US" sz="1800" baseline="0" dirty="0" smtClean="0"/>
          </a:p>
          <a:p>
            <a:r>
              <a:rPr lang="en-US" sz="1800" baseline="0" dirty="0" smtClean="0"/>
              <a:t>Thailand is also investing in scientific infrastructure.  It has built an Observatory in Northern Thailand </a:t>
            </a:r>
            <a:r>
              <a:rPr lang="en-US" sz="1800" b="1" i="1" dirty="0" smtClean="0"/>
              <a:t>PRESS</a:t>
            </a:r>
            <a:r>
              <a:rPr lang="en-US" sz="1800" b="1" i="1" baseline="0" dirty="0" smtClean="0"/>
              <a:t> </a:t>
            </a:r>
          </a:p>
          <a:p>
            <a:endParaRPr lang="en-US" sz="1800" baseline="0" dirty="0" smtClean="0"/>
          </a:p>
          <a:p>
            <a:pPr lvl="1">
              <a:buFont typeface="Arial" pitchFamily="34" charset="0"/>
              <a:buChar char="•"/>
            </a:pPr>
            <a:r>
              <a:rPr lang="en-US" sz="1800" baseline="0" dirty="0" smtClean="0"/>
              <a:t> which houses the Thai National Telescope, one of the largest in South-East Asia.</a:t>
            </a:r>
          </a:p>
          <a:p>
            <a:endParaRPr lang="en-US" sz="1800" baseline="0" dirty="0" smtClean="0"/>
          </a:p>
          <a:p>
            <a:r>
              <a:rPr lang="en-US" sz="2000" b="1" i="1" dirty="0" smtClean="0">
                <a:solidFill>
                  <a:schemeClr val="tx1"/>
                </a:solidFill>
              </a:rPr>
              <a:t>PRESS</a:t>
            </a:r>
            <a:r>
              <a:rPr lang="en-US" sz="1800" baseline="0" dirty="0" smtClean="0">
                <a:solidFill>
                  <a:schemeClr val="tx1"/>
                </a:solidFill>
              </a:rPr>
              <a:t> </a:t>
            </a:r>
            <a:r>
              <a:rPr lang="en-US" sz="1800" baseline="0" dirty="0" smtClean="0"/>
              <a:t> The only synchrotron in South-East Asia is at Suranaree University of Technology in Khorat.  </a:t>
            </a:r>
          </a:p>
          <a:p>
            <a:endParaRPr lang="en-US" sz="1800" baseline="0" dirty="0" smtClean="0"/>
          </a:p>
          <a:p>
            <a:r>
              <a:rPr lang="en-US" sz="2000" b="1" i="1" baseline="0" dirty="0" smtClean="0">
                <a:solidFill>
                  <a:schemeClr val="tx1"/>
                </a:solidFill>
              </a:rPr>
              <a:t>PRESS</a:t>
            </a:r>
            <a:r>
              <a:rPr lang="en-US" sz="1800" baseline="0" dirty="0" smtClean="0">
                <a:solidFill>
                  <a:schemeClr val="tx1"/>
                </a:solidFill>
              </a:rPr>
              <a:t> </a:t>
            </a:r>
          </a:p>
        </p:txBody>
      </p:sp>
      <p:sp>
        <p:nvSpPr>
          <p:cNvPr id="4" name="Slide Number Placeholder 3"/>
          <p:cNvSpPr>
            <a:spLocks noGrp="1"/>
          </p:cNvSpPr>
          <p:nvPr>
            <p:ph type="sldNum" sz="quarter" idx="10"/>
          </p:nvPr>
        </p:nvSpPr>
        <p:spPr/>
        <p:txBody>
          <a:bodyPr/>
          <a:lstStyle/>
          <a:p>
            <a:fld id="{D7440ED5-C9EF-4CA6-A466-27FE4CE4EDDF}" type="slidenum">
              <a:rPr lang="en-AU" smtClean="0"/>
              <a:t>25</a:t>
            </a:fld>
            <a:endParaRPr lang="en-AU" dirty="0"/>
          </a:p>
        </p:txBody>
      </p:sp>
    </p:spTree>
    <p:extLst>
      <p:ext uri="{BB962C8B-B14F-4D97-AF65-F5344CB8AC3E}">
        <p14:creationId xmlns:p14="http://schemas.microsoft.com/office/powerpoint/2010/main" val="3042538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i="1" dirty="0" smtClean="0">
                <a:solidFill>
                  <a:schemeClr val="tx1"/>
                </a:solidFill>
              </a:rPr>
              <a:t>PRESS </a:t>
            </a:r>
            <a:r>
              <a:rPr lang="en-US" sz="1800" dirty="0" smtClean="0"/>
              <a:t> Thailand</a:t>
            </a:r>
            <a:r>
              <a:rPr lang="en-US" sz="1800" baseline="0" dirty="0" smtClean="0"/>
              <a:t> has two Government scholarship schemes that offer great opportunities for Thai researchers to come to Australia:</a:t>
            </a:r>
          </a:p>
          <a:p>
            <a:endParaRPr lang="en-US" sz="1800" baseline="0" dirty="0" smtClean="0"/>
          </a:p>
          <a:p>
            <a:pPr lvl="1">
              <a:buFont typeface="Arial" pitchFamily="34" charset="0"/>
              <a:buChar char="•"/>
            </a:pPr>
            <a:r>
              <a:rPr lang="en-US" sz="1800" baseline="0" dirty="0" smtClean="0"/>
              <a:t> Office of the Civil Service Commissioner (4,100 scholars)</a:t>
            </a:r>
          </a:p>
          <a:p>
            <a:pPr lvl="1">
              <a:buFont typeface="Arial" pitchFamily="34" charset="0"/>
              <a:buChar char="•"/>
            </a:pPr>
            <a:r>
              <a:rPr lang="en-US" sz="1800" baseline="0" dirty="0" smtClean="0"/>
              <a:t> Royal Golden Jubilee PhD Program (3,600 scholars)</a:t>
            </a:r>
          </a:p>
          <a:p>
            <a:endParaRPr lang="en-US" sz="1800" baseline="0" dirty="0" smtClean="0"/>
          </a:p>
          <a:p>
            <a:r>
              <a:rPr lang="en-US" sz="1800" dirty="0" smtClean="0"/>
              <a:t>The proportion of Thai students choosing to</a:t>
            </a:r>
            <a:r>
              <a:rPr lang="en-US" sz="1800" baseline="0" dirty="0" smtClean="0"/>
              <a:t> come to Australia under the OCSC scheme is very low:  just over 4 per cent</a:t>
            </a:r>
          </a:p>
          <a:p>
            <a:endParaRPr lang="en-US" sz="1800" baseline="0" dirty="0" smtClean="0"/>
          </a:p>
          <a:p>
            <a:pPr lvl="1">
              <a:buFont typeface="Arial" pitchFamily="34" charset="0"/>
              <a:buChar char="•"/>
            </a:pPr>
            <a:r>
              <a:rPr lang="en-US" sz="1800" baseline="0" dirty="0" smtClean="0"/>
              <a:t> c.f. USA (33%); UK (32%); Japan (7%); Germany (6%)</a:t>
            </a:r>
          </a:p>
          <a:p>
            <a:endParaRPr lang="en-US" sz="1800" baseline="0" dirty="0" smtClean="0"/>
          </a:p>
          <a:p>
            <a:r>
              <a:rPr lang="en-US" sz="1800" dirty="0" smtClean="0"/>
              <a:t>We do slightly better under the Jubilee program – 9 per cent</a:t>
            </a:r>
          </a:p>
          <a:p>
            <a:endParaRPr lang="en-US" sz="1800" dirty="0" smtClean="0"/>
          </a:p>
          <a:p>
            <a:pPr lvl="1">
              <a:buFont typeface="Arial" pitchFamily="34" charset="0"/>
              <a:buChar char="•"/>
            </a:pPr>
            <a:r>
              <a:rPr lang="en-US" sz="1800" dirty="0" smtClean="0"/>
              <a:t> UK (9%); US (33%); Japan (15%)</a:t>
            </a:r>
          </a:p>
          <a:p>
            <a:endParaRPr lang="en-US" sz="1800" dirty="0" smtClean="0"/>
          </a:p>
          <a:p>
            <a:r>
              <a:rPr lang="en-US" sz="1800" dirty="0" smtClean="0"/>
              <a:t>Australian universities and academics need to make would-be Thai schol</a:t>
            </a:r>
            <a:r>
              <a:rPr lang="en-US" sz="1800" baseline="0" dirty="0" smtClean="0"/>
              <a:t>arship-holders and </a:t>
            </a:r>
            <a:r>
              <a:rPr lang="en-US" sz="1800" dirty="0" smtClean="0"/>
              <a:t>the OCSC</a:t>
            </a:r>
            <a:r>
              <a:rPr lang="en-US" sz="1800" baseline="0" dirty="0" smtClean="0"/>
              <a:t> better aware of opportunities in Australia.</a:t>
            </a:r>
          </a:p>
          <a:p>
            <a:endParaRPr lang="en-US" sz="1800" baseline="0" dirty="0" smtClean="0"/>
          </a:p>
          <a:p>
            <a:r>
              <a:rPr lang="en-US" sz="1800" baseline="0" dirty="0" smtClean="0"/>
              <a:t>In conclusion, let’s have a look at two examples of current scientific collaboration between Australia and Thailand.</a:t>
            </a:r>
          </a:p>
          <a:p>
            <a:endParaRPr lang="en-US" sz="1800" baseline="0" dirty="0" smtClean="0"/>
          </a:p>
          <a:p>
            <a:r>
              <a:rPr lang="en-US" sz="2000" b="1" i="1" baseline="0" dirty="0" smtClean="0">
                <a:solidFill>
                  <a:schemeClr val="tx1"/>
                </a:solidFill>
              </a:rPr>
              <a:t>PRESS</a:t>
            </a:r>
            <a:r>
              <a:rPr lang="en-US" sz="1800" baseline="0" dirty="0" smtClean="0"/>
              <a:t>  Flinders University has an active partnership with Nanotec, Thailand’s nanotechnology research institute.  This involves collaborative research, researcher exchange and joint seminars.</a:t>
            </a:r>
          </a:p>
          <a:p>
            <a:endParaRPr lang="en-US" sz="1800" baseline="0" dirty="0" smtClean="0"/>
          </a:p>
          <a:p>
            <a:r>
              <a:rPr lang="en-US" sz="2000" b="1" i="1" baseline="0" dirty="0" smtClean="0">
                <a:solidFill>
                  <a:schemeClr val="tx1"/>
                </a:solidFill>
              </a:rPr>
              <a:t>PRESS</a:t>
            </a:r>
            <a:r>
              <a:rPr lang="en-US" sz="1800" baseline="0" dirty="0" smtClean="0"/>
              <a:t>  Under the auspices of the National Science and Technology Development Agency, QUT is forming multi-partner relationships with Thai institutions like KMUTT, Mahidol University and the Nectec research institute.  </a:t>
            </a:r>
          </a:p>
          <a:p>
            <a:endParaRPr lang="en-US" sz="1800" baseline="0" dirty="0" smtClean="0"/>
          </a:p>
          <a:p>
            <a:r>
              <a:rPr lang="en-US" sz="2000" b="1" i="1" baseline="0" dirty="0" smtClean="0">
                <a:solidFill>
                  <a:schemeClr val="tx1"/>
                </a:solidFill>
              </a:rPr>
              <a:t>PRESS</a:t>
            </a:r>
            <a:r>
              <a:rPr lang="en-US" sz="1800" baseline="0" dirty="0" smtClean="0"/>
              <a:t> </a:t>
            </a:r>
          </a:p>
        </p:txBody>
      </p:sp>
      <p:sp>
        <p:nvSpPr>
          <p:cNvPr id="4" name="Slide Number Placeholder 3"/>
          <p:cNvSpPr>
            <a:spLocks noGrp="1"/>
          </p:cNvSpPr>
          <p:nvPr>
            <p:ph type="sldNum" sz="quarter" idx="10"/>
          </p:nvPr>
        </p:nvSpPr>
        <p:spPr/>
        <p:txBody>
          <a:bodyPr/>
          <a:lstStyle/>
          <a:p>
            <a:fld id="{D7440ED5-C9EF-4CA6-A466-27FE4CE4EDDF}" type="slidenum">
              <a:rPr lang="en-AU" smtClean="0"/>
              <a:t>26</a:t>
            </a:fld>
            <a:endParaRPr lang="en-AU" dirty="0"/>
          </a:p>
        </p:txBody>
      </p:sp>
    </p:spTree>
    <p:extLst>
      <p:ext uri="{BB962C8B-B14F-4D97-AF65-F5344CB8AC3E}">
        <p14:creationId xmlns:p14="http://schemas.microsoft.com/office/powerpoint/2010/main" val="30425384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7440ED5-C9EF-4CA6-A466-27FE4CE4EDDF}" type="slidenum">
              <a:rPr lang="en-AU" smtClean="0"/>
              <a:t>27</a:t>
            </a:fld>
            <a:endParaRPr lang="en-AU" dirty="0"/>
          </a:p>
        </p:txBody>
      </p:sp>
    </p:spTree>
    <p:extLst>
      <p:ext uri="{BB962C8B-B14F-4D97-AF65-F5344CB8AC3E}">
        <p14:creationId xmlns:p14="http://schemas.microsoft.com/office/powerpoint/2010/main" val="3042538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0" i="0" dirty="0" smtClean="0">
                <a:solidFill>
                  <a:schemeClr val="tx1"/>
                </a:solidFill>
                <a:latin typeface="+mn-lt"/>
              </a:rPr>
              <a:t>Let’s have a quick look at common Australian views of Thailand. </a:t>
            </a:r>
            <a:r>
              <a:rPr lang="en-US" sz="2000" b="1" i="1" dirty="0" smtClean="0">
                <a:solidFill>
                  <a:schemeClr val="tx1"/>
                </a:solidFill>
                <a:latin typeface="+mn-lt"/>
              </a:rPr>
              <a:t>PRESS</a:t>
            </a:r>
            <a:r>
              <a:rPr lang="en-US" sz="2000" dirty="0" smtClean="0">
                <a:solidFill>
                  <a:srgbClr val="FF0000"/>
                </a:solidFill>
                <a:latin typeface="+mn-lt"/>
              </a:rPr>
              <a:t> </a:t>
            </a:r>
            <a:endParaRPr lang="en-US" sz="2000" b="1" i="1" dirty="0" smtClean="0">
              <a:solidFill>
                <a:schemeClr val="tx1"/>
              </a:solidFill>
              <a:latin typeface="+mn-lt"/>
            </a:endParaRPr>
          </a:p>
          <a:p>
            <a:endParaRPr lang="en-US" sz="2000" b="1" i="1" dirty="0" smtClean="0">
              <a:solidFill>
                <a:schemeClr val="tx1"/>
              </a:solidFill>
              <a:latin typeface="+mn-lt"/>
            </a:endParaRPr>
          </a:p>
          <a:p>
            <a:r>
              <a:rPr lang="en-US" sz="1800" dirty="0" smtClean="0">
                <a:latin typeface="+mn-lt"/>
              </a:rPr>
              <a:t>Yes, Thailand</a:t>
            </a:r>
            <a:r>
              <a:rPr lang="en-US" sz="1800" baseline="0" dirty="0" smtClean="0">
                <a:latin typeface="+mn-lt"/>
              </a:rPr>
              <a:t> is a good place for a holiday.  Last year Thailand received almost 27 million tourists – up from 22 million in 2012.  </a:t>
            </a:r>
          </a:p>
          <a:p>
            <a:endParaRPr lang="en-US" sz="1800" baseline="0" dirty="0" smtClean="0">
              <a:latin typeface="+mn-lt"/>
            </a:endParaRPr>
          </a:p>
          <a:p>
            <a:r>
              <a:rPr lang="en-US" sz="1800" baseline="0" dirty="0" smtClean="0">
                <a:latin typeface="+mn-lt"/>
              </a:rPr>
              <a:t>But Thailand is more – much more – than just a good place for a holiday.</a:t>
            </a:r>
          </a:p>
          <a:p>
            <a:endParaRPr lang="en-US" sz="1800" baseline="0" dirty="0" smtClean="0">
              <a:latin typeface="+mn-lt"/>
            </a:endParaRPr>
          </a:p>
          <a:p>
            <a:r>
              <a:rPr lang="en-US" sz="2000" b="1" i="1" dirty="0" smtClean="0">
                <a:solidFill>
                  <a:schemeClr val="tx1"/>
                </a:solidFill>
                <a:latin typeface="+mn-lt"/>
              </a:rPr>
              <a:t>PRESS</a:t>
            </a:r>
            <a:r>
              <a:rPr lang="en-US" sz="2000" b="1" i="1" dirty="0" smtClean="0">
                <a:solidFill>
                  <a:srgbClr val="FF0000"/>
                </a:solidFill>
                <a:latin typeface="+mn-lt"/>
              </a:rPr>
              <a:t> </a:t>
            </a:r>
            <a:r>
              <a:rPr lang="en-US" sz="1800" dirty="0" smtClean="0">
                <a:latin typeface="+mn-lt"/>
              </a:rPr>
              <a:t> Australians</a:t>
            </a:r>
            <a:r>
              <a:rPr lang="en-US" sz="1800" baseline="0" dirty="0" smtClean="0">
                <a:latin typeface="+mn-lt"/>
              </a:rPr>
              <a:t> still also tend to think of Thailand as a poor,  under-developed country.  </a:t>
            </a:r>
          </a:p>
          <a:p>
            <a:endParaRPr lang="en-US" sz="1800" baseline="0" dirty="0" smtClean="0">
              <a:latin typeface="+mn-lt"/>
            </a:endParaRPr>
          </a:p>
          <a:p>
            <a:r>
              <a:rPr lang="en-US" sz="1800" baseline="0" dirty="0" smtClean="0">
                <a:latin typeface="+mn-lt"/>
              </a:rPr>
              <a:t>And, because of that misperception, we also tend to think that education there is not of a high quality.  </a:t>
            </a:r>
          </a:p>
          <a:p>
            <a:endParaRPr lang="en-US" sz="1800" baseline="0" dirty="0" smtClean="0">
              <a:latin typeface="+mn-lt"/>
            </a:endParaRPr>
          </a:p>
          <a:p>
            <a:r>
              <a:rPr lang="en-US" sz="1800" baseline="0" dirty="0" smtClean="0">
                <a:latin typeface="+mn-lt"/>
              </a:rPr>
              <a:t>In brief, this is rubbish.  In purchasing power, Thailand is the 24</a:t>
            </a:r>
            <a:r>
              <a:rPr lang="en-US" sz="1800" baseline="30000" dirty="0" smtClean="0">
                <a:latin typeface="+mn-lt"/>
              </a:rPr>
              <a:t>th</a:t>
            </a:r>
            <a:r>
              <a:rPr lang="en-US" sz="1800" baseline="0" dirty="0" smtClean="0">
                <a:latin typeface="+mn-lt"/>
              </a:rPr>
              <a:t> biggest economy in the world (Australia is the 18</a:t>
            </a:r>
            <a:r>
              <a:rPr lang="en-US" sz="1800" baseline="30000" dirty="0" smtClean="0">
                <a:latin typeface="+mn-lt"/>
              </a:rPr>
              <a:t>th</a:t>
            </a:r>
            <a:r>
              <a:rPr lang="en-US" sz="1800" baseline="0" dirty="0" smtClean="0">
                <a:latin typeface="+mn-lt"/>
              </a:rPr>
              <a:t> biggest).  </a:t>
            </a:r>
          </a:p>
          <a:p>
            <a:endParaRPr lang="en-US" sz="1800" baseline="0" dirty="0" smtClean="0">
              <a:latin typeface="+mn-lt"/>
            </a:endParaRPr>
          </a:p>
          <a:p>
            <a:r>
              <a:rPr lang="en-US" sz="1800" baseline="0" dirty="0" smtClean="0">
                <a:latin typeface="+mn-lt"/>
              </a:rPr>
              <a:t>Thailand is the second-biggest economy in ASEAN.  </a:t>
            </a:r>
          </a:p>
          <a:p>
            <a:endParaRPr lang="en-US" sz="1800" baseline="0" dirty="0" smtClean="0">
              <a:latin typeface="+mn-lt"/>
            </a:endParaRPr>
          </a:p>
          <a:p>
            <a:r>
              <a:rPr lang="en-US" sz="1800" baseline="0" dirty="0" smtClean="0">
                <a:latin typeface="+mn-lt"/>
              </a:rPr>
              <a:t>Thailand’s economy is also sophisticated.  Parts of its economy are world class and surpass Australian standards.  </a:t>
            </a:r>
          </a:p>
          <a:p>
            <a:endParaRPr lang="en-US" sz="1800" baseline="0" dirty="0" smtClean="0">
              <a:latin typeface="+mn-lt"/>
            </a:endParaRPr>
          </a:p>
          <a:p>
            <a:r>
              <a:rPr lang="en-US" sz="1800" baseline="0" dirty="0" smtClean="0">
                <a:latin typeface="+mn-lt"/>
              </a:rPr>
              <a:t>The size and sophistication of Thailand’s economy owes a lot to the ease of doing business there.  </a:t>
            </a:r>
          </a:p>
          <a:p>
            <a:endParaRPr lang="en-US" sz="1800" baseline="0" dirty="0" smtClean="0">
              <a:latin typeface="+mn-lt"/>
            </a:endParaRPr>
          </a:p>
          <a:p>
            <a:r>
              <a:rPr lang="en-US" sz="1800" baseline="0" dirty="0" smtClean="0">
                <a:latin typeface="+mn-lt"/>
              </a:rPr>
              <a:t>The World Bank ranks Thailand as the 18</a:t>
            </a:r>
            <a:r>
              <a:rPr lang="en-US" sz="1800" baseline="30000" dirty="0" smtClean="0">
                <a:latin typeface="+mn-lt"/>
              </a:rPr>
              <a:t>th</a:t>
            </a:r>
            <a:r>
              <a:rPr lang="en-US" sz="1800" baseline="0" dirty="0" smtClean="0">
                <a:latin typeface="+mn-lt"/>
              </a:rPr>
              <a:t> easiest place to do business in the world.  Just ahead of Canada and Germany.</a:t>
            </a:r>
          </a:p>
          <a:p>
            <a:endParaRPr lang="en-US" sz="1800" baseline="0" dirty="0" smtClean="0">
              <a:latin typeface="+mn-lt"/>
            </a:endParaRPr>
          </a:p>
          <a:p>
            <a:r>
              <a:rPr lang="en-US" sz="1800" baseline="0" dirty="0" smtClean="0">
                <a:latin typeface="+mn-lt"/>
              </a:rPr>
              <a:t>As you will see, this ease of doing business in Thailand applies equally to the business of education, especially in outward mobility. </a:t>
            </a:r>
          </a:p>
          <a:p>
            <a:endParaRPr lang="en-US" sz="1800" baseline="0" dirty="0" smtClean="0">
              <a:latin typeface="+mn-lt"/>
            </a:endParaRPr>
          </a:p>
          <a:p>
            <a:r>
              <a:rPr lang="en-US" sz="2000" b="1" i="1" baseline="0" dirty="0" smtClean="0">
                <a:solidFill>
                  <a:schemeClr val="tx1"/>
                </a:solidFill>
                <a:latin typeface="+mn-lt"/>
              </a:rPr>
              <a:t>PRESS</a:t>
            </a:r>
            <a:r>
              <a:rPr lang="en-US" sz="2000" baseline="0" dirty="0" smtClean="0">
                <a:solidFill>
                  <a:schemeClr val="tx1"/>
                </a:solidFill>
                <a:latin typeface="+mn-lt"/>
              </a:rPr>
              <a:t>  </a:t>
            </a:r>
            <a:r>
              <a:rPr lang="en-US" sz="1800" baseline="0" dirty="0" smtClean="0">
                <a:latin typeface="+mn-lt"/>
              </a:rPr>
              <a:t>Australians also think of Thailand as a place where English is not widely spoken.</a:t>
            </a:r>
          </a:p>
          <a:p>
            <a:endParaRPr lang="en-US" sz="1800" baseline="0" dirty="0" smtClean="0">
              <a:latin typeface="+mn-lt"/>
            </a:endParaRPr>
          </a:p>
          <a:p>
            <a:r>
              <a:rPr lang="en-US" sz="2000" b="1" i="1" baseline="0" dirty="0" smtClean="0">
                <a:solidFill>
                  <a:schemeClr val="tx1"/>
                </a:solidFill>
                <a:latin typeface="+mn-lt"/>
              </a:rPr>
              <a:t>PRESS</a:t>
            </a:r>
            <a:r>
              <a:rPr lang="en-US" sz="2000" b="1" i="1" baseline="0" dirty="0" smtClean="0">
                <a:latin typeface="+mn-lt"/>
              </a:rPr>
              <a:t> </a:t>
            </a:r>
            <a:r>
              <a:rPr lang="en-US" sz="1800" baseline="0" dirty="0" smtClean="0">
                <a:latin typeface="+mn-lt"/>
              </a:rPr>
              <a:t> Or we worry that Thailand’s periodic instability means that Thailand is unsafe.</a:t>
            </a:r>
          </a:p>
          <a:p>
            <a:endParaRPr lang="en-US" sz="1800" baseline="0" dirty="0" smtClean="0">
              <a:latin typeface="+mn-lt"/>
            </a:endParaRPr>
          </a:p>
          <a:p>
            <a:r>
              <a:rPr lang="en-US" sz="1800" baseline="0" dirty="0" smtClean="0">
                <a:latin typeface="+mn-lt"/>
              </a:rPr>
              <a:t>Let’s have a closer at these language and security questions.  </a:t>
            </a:r>
          </a:p>
          <a:p>
            <a:endParaRPr lang="en-US" sz="1800" baseline="0" dirty="0" smtClean="0">
              <a:latin typeface="+mn-lt"/>
            </a:endParaRPr>
          </a:p>
          <a:p>
            <a:r>
              <a:rPr lang="en-US" sz="2000" b="1" i="1" dirty="0" smtClean="0">
                <a:solidFill>
                  <a:schemeClr val="tx1"/>
                </a:solidFill>
                <a:latin typeface="+mn-lt"/>
              </a:rPr>
              <a:t>PRESS</a:t>
            </a:r>
            <a:r>
              <a:rPr lang="en-US" sz="2000" dirty="0" smtClean="0">
                <a:solidFill>
                  <a:schemeClr val="tx1"/>
                </a:solidFill>
                <a:latin typeface="+mn-lt"/>
              </a:rPr>
              <a:t> </a:t>
            </a:r>
            <a:endParaRPr lang="th-TH" sz="2000" dirty="0" smtClean="0">
              <a:solidFill>
                <a:schemeClr val="tx1"/>
              </a:solidFill>
              <a:latin typeface="+mn-lt"/>
            </a:endParaRPr>
          </a:p>
          <a:p>
            <a:endParaRPr lang="en-AU" sz="1800" dirty="0">
              <a:latin typeface="+mn-lt"/>
            </a:endParaRPr>
          </a:p>
        </p:txBody>
      </p:sp>
      <p:sp>
        <p:nvSpPr>
          <p:cNvPr id="5" name="Slide Number Placeholder 4"/>
          <p:cNvSpPr>
            <a:spLocks noGrp="1"/>
          </p:cNvSpPr>
          <p:nvPr>
            <p:ph type="sldNum" sz="quarter" idx="11"/>
          </p:nvPr>
        </p:nvSpPr>
        <p:spPr/>
        <p:txBody>
          <a:bodyPr/>
          <a:lstStyle/>
          <a:p>
            <a:fld id="{D7440ED5-C9EF-4CA6-A466-27FE4CE4EDDF}" type="slidenum">
              <a:rPr lang="en-AU" smtClean="0"/>
              <a:t>3</a:t>
            </a:fld>
            <a:endParaRPr lang="en-AU" dirty="0"/>
          </a:p>
        </p:txBody>
      </p:sp>
    </p:spTree>
    <p:extLst>
      <p:ext uri="{BB962C8B-B14F-4D97-AF65-F5344CB8AC3E}">
        <p14:creationId xmlns:p14="http://schemas.microsoft.com/office/powerpoint/2010/main" val="86442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i="1" dirty="0" smtClean="0">
                <a:solidFill>
                  <a:schemeClr val="tx1"/>
                </a:solidFill>
                <a:latin typeface="+mn-lt"/>
              </a:rPr>
              <a:t>PRESS</a:t>
            </a:r>
            <a:r>
              <a:rPr lang="en-US" sz="1800" dirty="0" smtClean="0">
                <a:latin typeface="+mn-lt"/>
              </a:rPr>
              <a:t>  While English</a:t>
            </a:r>
            <a:r>
              <a:rPr lang="en-US" sz="1800" baseline="0" dirty="0" smtClean="0">
                <a:latin typeface="+mn-lt"/>
              </a:rPr>
              <a:t> is not as widely spoken in Thailand as in some other ASEAN countries, more and more Thais are speaking English and more and more are speaking it well, especially in the university sector.  </a:t>
            </a:r>
          </a:p>
          <a:p>
            <a:endParaRPr lang="en-US" sz="1800" baseline="0" dirty="0" smtClean="0">
              <a:latin typeface="+mn-lt"/>
            </a:endParaRPr>
          </a:p>
          <a:p>
            <a:r>
              <a:rPr lang="en-US" sz="1800" baseline="0" dirty="0" smtClean="0">
                <a:latin typeface="+mn-lt"/>
              </a:rPr>
              <a:t>Business people with broad regional experience tell us that in terms of English language communication Thailand is well ahead of places like Japan, Korea, China and Vietnam.</a:t>
            </a:r>
          </a:p>
          <a:p>
            <a:endParaRPr lang="en-US" sz="1800" baseline="0" dirty="0" smtClean="0">
              <a:latin typeface="+mn-lt"/>
            </a:endParaRPr>
          </a:p>
          <a:p>
            <a:r>
              <a:rPr lang="en-US" sz="1800" dirty="0" smtClean="0">
                <a:latin typeface="+mn-lt"/>
              </a:rPr>
              <a:t>In brief, at the university level, there is no language barrier.</a:t>
            </a:r>
          </a:p>
          <a:p>
            <a:endParaRPr lang="en-US" sz="1800" dirty="0" smtClean="0">
              <a:latin typeface="+mn-lt"/>
            </a:endParaRPr>
          </a:p>
          <a:p>
            <a:r>
              <a:rPr lang="en-US" sz="2000" b="1" i="1" baseline="0" dirty="0" smtClean="0">
                <a:solidFill>
                  <a:schemeClr val="tx1"/>
                </a:solidFill>
                <a:latin typeface="+mn-lt"/>
              </a:rPr>
              <a:t>PRESS</a:t>
            </a:r>
            <a:r>
              <a:rPr lang="en-US" sz="1800" baseline="0" dirty="0" smtClean="0">
                <a:solidFill>
                  <a:srgbClr val="FF0000"/>
                </a:solidFill>
                <a:latin typeface="+mn-lt"/>
              </a:rPr>
              <a:t> </a:t>
            </a:r>
            <a:r>
              <a:rPr lang="en-US" sz="1800" baseline="0" dirty="0" smtClean="0">
                <a:latin typeface="+mn-lt"/>
              </a:rPr>
              <a:t> The Thai Government has made boosting English language skills a national priority, not least because English is the language of ASEAN and the ASEAN Economic Community is just around the corner.  </a:t>
            </a:r>
          </a:p>
          <a:p>
            <a:endParaRPr lang="en-US" sz="1800" baseline="0" dirty="0" smtClean="0">
              <a:latin typeface="+mn-lt"/>
            </a:endParaRPr>
          </a:p>
          <a:p>
            <a:r>
              <a:rPr lang="en-US" sz="1800" baseline="0" dirty="0" smtClean="0">
                <a:latin typeface="+mn-lt"/>
              </a:rPr>
              <a:t>That offers great opportunities for Australian institutions specialising in the teaching of English.  </a:t>
            </a:r>
          </a:p>
          <a:p>
            <a:endParaRPr lang="en-US" sz="1800" baseline="0" dirty="0" smtClean="0">
              <a:latin typeface="+mn-lt"/>
            </a:endParaRPr>
          </a:p>
          <a:p>
            <a:r>
              <a:rPr lang="en-US" sz="2000" b="1" i="1" dirty="0" smtClean="0">
                <a:solidFill>
                  <a:schemeClr val="tx1"/>
                </a:solidFill>
                <a:latin typeface="+mn-lt"/>
              </a:rPr>
              <a:t>PRESS</a:t>
            </a:r>
            <a:r>
              <a:rPr lang="en-US" sz="1800" dirty="0" smtClean="0">
                <a:solidFill>
                  <a:srgbClr val="FF0000"/>
                </a:solidFill>
                <a:latin typeface="+mn-lt"/>
              </a:rPr>
              <a:t> </a:t>
            </a:r>
            <a:endParaRPr lang="th-TH" sz="1800" dirty="0" smtClean="0">
              <a:solidFill>
                <a:srgbClr val="FF0000"/>
              </a:solidFill>
              <a:latin typeface="+mn-lt"/>
            </a:endParaRPr>
          </a:p>
          <a:p>
            <a:endParaRPr lang="en-AU" dirty="0"/>
          </a:p>
        </p:txBody>
      </p:sp>
      <p:sp>
        <p:nvSpPr>
          <p:cNvPr id="4" name="Slide Number Placeholder 3"/>
          <p:cNvSpPr>
            <a:spLocks noGrp="1"/>
          </p:cNvSpPr>
          <p:nvPr>
            <p:ph type="sldNum" sz="quarter" idx="10"/>
          </p:nvPr>
        </p:nvSpPr>
        <p:spPr/>
        <p:txBody>
          <a:bodyPr/>
          <a:lstStyle/>
          <a:p>
            <a:fld id="{D7440ED5-C9EF-4CA6-A466-27FE4CE4EDDF}" type="slidenum">
              <a:rPr lang="en-AU" smtClean="0"/>
              <a:t>4</a:t>
            </a:fld>
            <a:endParaRPr lang="en-AU" dirty="0"/>
          </a:p>
        </p:txBody>
      </p:sp>
    </p:spTree>
    <p:extLst>
      <p:ext uri="{BB962C8B-B14F-4D97-AF65-F5344CB8AC3E}">
        <p14:creationId xmlns:p14="http://schemas.microsoft.com/office/powerpoint/2010/main" val="3804144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i="1" dirty="0" smtClean="0">
                <a:solidFill>
                  <a:schemeClr val="tx1"/>
                </a:solidFill>
                <a:latin typeface="+mn-lt"/>
              </a:rPr>
              <a:t>PRESS</a:t>
            </a:r>
            <a:r>
              <a:rPr lang="en-US" sz="1800" baseline="0" dirty="0" smtClean="0">
                <a:latin typeface="+mn-lt"/>
              </a:rPr>
              <a:t>  </a:t>
            </a:r>
            <a:r>
              <a:rPr lang="en-US" sz="1800" dirty="0" smtClean="0">
                <a:latin typeface="+mn-lt"/>
              </a:rPr>
              <a:t>Personal safety is not an issue in Thailand.</a:t>
            </a:r>
            <a:r>
              <a:rPr lang="en-US" sz="1800" baseline="0" dirty="0" smtClean="0">
                <a:latin typeface="+mn-lt"/>
              </a:rPr>
              <a:t>  If it was, Thailand would not have attracted almost 27 million tourists last year.</a:t>
            </a:r>
          </a:p>
          <a:p>
            <a:endParaRPr lang="en-US" sz="1800" baseline="0" dirty="0" smtClean="0">
              <a:latin typeface="+mn-lt"/>
            </a:endParaRPr>
          </a:p>
          <a:p>
            <a:r>
              <a:rPr lang="en-US" sz="1800" baseline="0" dirty="0" smtClean="0">
                <a:latin typeface="+mn-lt"/>
              </a:rPr>
              <a:t>Thailand’s periodic political instability should not deter Australians from exploring opportunities in Thailand.</a:t>
            </a:r>
          </a:p>
          <a:p>
            <a:endParaRPr lang="en-US" sz="1800" baseline="0" dirty="0" smtClean="0">
              <a:latin typeface="+mn-lt"/>
            </a:endParaRPr>
          </a:p>
          <a:p>
            <a:r>
              <a:rPr lang="en-US" sz="2000" b="1" i="1" baseline="0" dirty="0" smtClean="0">
                <a:solidFill>
                  <a:schemeClr val="tx1"/>
                </a:solidFill>
                <a:latin typeface="+mn-lt"/>
              </a:rPr>
              <a:t>PRESS</a:t>
            </a:r>
            <a:r>
              <a:rPr lang="en-US" sz="1800" baseline="0" dirty="0" smtClean="0">
                <a:solidFill>
                  <a:srgbClr val="FF0000"/>
                </a:solidFill>
                <a:latin typeface="+mn-lt"/>
              </a:rPr>
              <a:t> </a:t>
            </a:r>
            <a:r>
              <a:rPr lang="en-US" sz="1800" baseline="0" dirty="0" smtClean="0">
                <a:latin typeface="+mn-lt"/>
              </a:rPr>
              <a:t> Political disturbances over the last eight years have rarely disrupted educational institutions.</a:t>
            </a:r>
          </a:p>
          <a:p>
            <a:endParaRPr lang="en-US" sz="1800" baseline="0" dirty="0" smtClean="0">
              <a:latin typeface="+mn-lt"/>
            </a:endParaRPr>
          </a:p>
          <a:p>
            <a:r>
              <a:rPr lang="en-US" sz="2000" b="1" i="1" baseline="0" dirty="0" smtClean="0">
                <a:solidFill>
                  <a:schemeClr val="tx1"/>
                </a:solidFill>
                <a:latin typeface="+mn-lt"/>
              </a:rPr>
              <a:t>PRESS</a:t>
            </a:r>
            <a:r>
              <a:rPr lang="en-US" sz="1800" baseline="0" dirty="0" smtClean="0">
                <a:latin typeface="+mn-lt"/>
              </a:rPr>
              <a:t>  Nor have political disturbances affected the security of anyone who stays away from political demonstrations, which take place in very few, geographically small and easy-to-avoid places.  </a:t>
            </a:r>
          </a:p>
          <a:p>
            <a:endParaRPr lang="en-US" sz="1800" baseline="0" dirty="0" smtClean="0">
              <a:latin typeface="+mn-lt"/>
            </a:endParaRPr>
          </a:p>
          <a:p>
            <a:r>
              <a:rPr lang="en-US" sz="2000" b="1" i="1" dirty="0" smtClean="0">
                <a:solidFill>
                  <a:schemeClr val="tx1"/>
                </a:solidFill>
                <a:latin typeface="+mn-lt"/>
              </a:rPr>
              <a:t>PRESS</a:t>
            </a:r>
            <a:r>
              <a:rPr lang="en-US" sz="1800" dirty="0" smtClean="0">
                <a:latin typeface="+mn-lt"/>
              </a:rPr>
              <a:t> </a:t>
            </a:r>
            <a:endParaRPr lang="th-TH" sz="1800" dirty="0" smtClean="0">
              <a:latin typeface="+mn-lt"/>
            </a:endParaRPr>
          </a:p>
          <a:p>
            <a:endParaRPr lang="en-AU" dirty="0"/>
          </a:p>
        </p:txBody>
      </p:sp>
      <p:sp>
        <p:nvSpPr>
          <p:cNvPr id="4" name="Slide Number Placeholder 3"/>
          <p:cNvSpPr>
            <a:spLocks noGrp="1"/>
          </p:cNvSpPr>
          <p:nvPr>
            <p:ph type="sldNum" sz="quarter" idx="10"/>
          </p:nvPr>
        </p:nvSpPr>
        <p:spPr/>
        <p:txBody>
          <a:bodyPr/>
          <a:lstStyle/>
          <a:p>
            <a:fld id="{D7440ED5-C9EF-4CA6-A466-27FE4CE4EDDF}" type="slidenum">
              <a:rPr lang="en-AU" smtClean="0"/>
              <a:t>5</a:t>
            </a:fld>
            <a:endParaRPr lang="en-AU" dirty="0"/>
          </a:p>
        </p:txBody>
      </p:sp>
    </p:spTree>
    <p:extLst>
      <p:ext uri="{BB962C8B-B14F-4D97-AF65-F5344CB8AC3E}">
        <p14:creationId xmlns:p14="http://schemas.microsoft.com/office/powerpoint/2010/main" val="529809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0" i="0" dirty="0" smtClean="0">
                <a:solidFill>
                  <a:schemeClr val="tx1"/>
                </a:solidFill>
              </a:rPr>
              <a:t>I mentioned earlier that many Australians</a:t>
            </a:r>
            <a:r>
              <a:rPr lang="en-US" sz="2000" b="0" i="0" baseline="0" dirty="0" smtClean="0">
                <a:solidFill>
                  <a:schemeClr val="tx1"/>
                </a:solidFill>
              </a:rPr>
              <a:t> still have a low opinion of the quality of Thai universities.  I think that, regrettably, this is also the view in many of our university faculties.  Let’s have a look at that.</a:t>
            </a:r>
            <a:endParaRPr lang="en-US" sz="2000" b="0" i="0" dirty="0" smtClean="0">
              <a:solidFill>
                <a:schemeClr val="tx1"/>
              </a:solidFill>
            </a:endParaRPr>
          </a:p>
          <a:p>
            <a:endParaRPr lang="en-US" sz="2000" b="0" i="0" dirty="0" smtClean="0">
              <a:solidFill>
                <a:schemeClr val="tx1"/>
              </a:solidFill>
            </a:endParaRPr>
          </a:p>
          <a:p>
            <a:r>
              <a:rPr lang="en-US" sz="2000" b="1" i="1" dirty="0" smtClean="0">
                <a:solidFill>
                  <a:schemeClr val="tx1"/>
                </a:solidFill>
              </a:rPr>
              <a:t>PRESS</a:t>
            </a:r>
            <a:r>
              <a:rPr lang="en-US" sz="1800" dirty="0" smtClean="0">
                <a:solidFill>
                  <a:schemeClr val="tx1"/>
                </a:solidFill>
              </a:rPr>
              <a:t> </a:t>
            </a:r>
            <a:r>
              <a:rPr lang="en-US" sz="1800" dirty="0" smtClean="0"/>
              <a:t> In</a:t>
            </a:r>
            <a:r>
              <a:rPr lang="en-US" sz="1800" baseline="0" dirty="0" smtClean="0"/>
              <a:t> t</a:t>
            </a:r>
            <a:r>
              <a:rPr lang="en-US" sz="1800" dirty="0" smtClean="0"/>
              <a:t>he Times Higher Education 2012-13 rankings of the top 100 Asian universities, six were in ASEAN countries.  </a:t>
            </a:r>
          </a:p>
          <a:p>
            <a:endParaRPr lang="en-US" sz="1800" dirty="0" smtClean="0"/>
          </a:p>
          <a:p>
            <a:r>
              <a:rPr lang="en-US" sz="1800" dirty="0" smtClean="0"/>
              <a:t>How many of those six are in Thailand?</a:t>
            </a:r>
          </a:p>
          <a:p>
            <a:endParaRPr lang="en-US" sz="1800" dirty="0" smtClean="0"/>
          </a:p>
          <a:p>
            <a:r>
              <a:rPr lang="en-US" sz="2000" b="1" i="1" dirty="0" smtClean="0">
                <a:solidFill>
                  <a:schemeClr val="tx1"/>
                </a:solidFill>
              </a:rPr>
              <a:t>PRESS</a:t>
            </a:r>
            <a:r>
              <a:rPr lang="en-US" sz="1800" dirty="0" smtClean="0">
                <a:solidFill>
                  <a:srgbClr val="FF0000"/>
                </a:solidFill>
              </a:rPr>
              <a:t> </a:t>
            </a:r>
            <a:r>
              <a:rPr lang="en-US" sz="1800" dirty="0" smtClean="0"/>
              <a:t> Half of them.  (Of the other three, two are in Singapore, one in Malaysia).  </a:t>
            </a:r>
          </a:p>
          <a:p>
            <a:endParaRPr lang="en-US" sz="1800" dirty="0" smtClean="0"/>
          </a:p>
          <a:p>
            <a:pPr lvl="1">
              <a:buFont typeface="Arial" pitchFamily="34" charset="0"/>
              <a:buChar char="•"/>
            </a:pPr>
            <a:r>
              <a:rPr lang="en-US" sz="1800" dirty="0" smtClean="0"/>
              <a:t> 55  KMUTT, 61  Mahidol,  82 Chulalongkorn (87 UKM)</a:t>
            </a:r>
          </a:p>
          <a:p>
            <a:pPr>
              <a:buFont typeface="Arial" pitchFamily="34" charset="0"/>
              <a:buChar char="•"/>
            </a:pPr>
            <a:endParaRPr lang="en-US" sz="1800" dirty="0" smtClean="0"/>
          </a:p>
          <a:p>
            <a:r>
              <a:rPr lang="en-US" sz="2000" b="1" i="1" dirty="0" smtClean="0"/>
              <a:t>PRESS</a:t>
            </a:r>
            <a:r>
              <a:rPr lang="en-US" sz="2000" dirty="0" smtClean="0"/>
              <a:t> </a:t>
            </a:r>
            <a:r>
              <a:rPr lang="en-US" sz="1800" dirty="0" smtClean="0"/>
              <a:t> In the </a:t>
            </a:r>
            <a:r>
              <a:rPr lang="en-US" sz="1800" i="1" dirty="0" smtClean="0"/>
              <a:t>THE</a:t>
            </a:r>
            <a:r>
              <a:rPr lang="en-US" sz="1800" dirty="0" smtClean="0"/>
              <a:t> 2013 ratings, Thailand’s top university, KMUTT, jumped 40 places to 349</a:t>
            </a:r>
            <a:r>
              <a:rPr lang="en-US" sz="1800" baseline="30000" dirty="0" smtClean="0"/>
              <a:t>th</a:t>
            </a:r>
            <a:r>
              <a:rPr lang="en-US" sz="1800" dirty="0" smtClean="0"/>
              <a:t> spot – placing it ahead of 24 Australian universities, i.e. ahead of 62% of Australian universities.</a:t>
            </a:r>
          </a:p>
          <a:p>
            <a:endParaRPr lang="en-US" sz="1800" dirty="0" smtClean="0"/>
          </a:p>
          <a:p>
            <a:r>
              <a:rPr lang="en-US" sz="2000" b="1" i="1" dirty="0" smtClean="0">
                <a:solidFill>
                  <a:schemeClr val="tx1"/>
                </a:solidFill>
              </a:rPr>
              <a:t>PRESS</a:t>
            </a:r>
            <a:r>
              <a:rPr lang="en-US" sz="1800" dirty="0" smtClean="0"/>
              <a:t>  Thai universities – public and private – are highly independent.  </a:t>
            </a:r>
          </a:p>
          <a:p>
            <a:endParaRPr lang="en-US" sz="1800" dirty="0" smtClean="0"/>
          </a:p>
          <a:p>
            <a:r>
              <a:rPr lang="en-US" sz="1800" dirty="0" smtClean="0"/>
              <a:t>They are responsible for their own decision-making, and for their own international partnerships.  </a:t>
            </a:r>
          </a:p>
          <a:p>
            <a:endParaRPr lang="en-US" sz="1800" dirty="0" smtClean="0"/>
          </a:p>
          <a:p>
            <a:r>
              <a:rPr lang="en-US" sz="1800" dirty="0" smtClean="0"/>
              <a:t>So Australian universities wanting partnerships with Thai universities do not need to go through government or through some other coordinating body.  </a:t>
            </a:r>
          </a:p>
          <a:p>
            <a:endParaRPr lang="en-US" sz="1800" dirty="0" smtClean="0"/>
          </a:p>
          <a:p>
            <a:r>
              <a:rPr lang="en-US" sz="2000" b="1" i="1" dirty="0" smtClean="0">
                <a:solidFill>
                  <a:schemeClr val="tx1"/>
                </a:solidFill>
              </a:rPr>
              <a:t>PRESS</a:t>
            </a:r>
            <a:r>
              <a:rPr lang="en-US" sz="1800" dirty="0" smtClean="0">
                <a:solidFill>
                  <a:schemeClr val="tx1"/>
                </a:solidFill>
              </a:rPr>
              <a:t> </a:t>
            </a:r>
            <a:r>
              <a:rPr lang="en-US" sz="1800" dirty="0" smtClean="0"/>
              <a:t> Finally, Thai universities are internationalising.  And they are doing it quickly.  </a:t>
            </a:r>
          </a:p>
          <a:p>
            <a:endParaRPr lang="en-US" sz="1800" dirty="0" smtClean="0"/>
          </a:p>
          <a:p>
            <a:r>
              <a:rPr lang="en-US" sz="2000" b="1" i="1" dirty="0" smtClean="0">
                <a:solidFill>
                  <a:schemeClr val="tx1"/>
                </a:solidFill>
              </a:rPr>
              <a:t>PRESS</a:t>
            </a:r>
            <a:r>
              <a:rPr lang="en-US" sz="1800" dirty="0" smtClean="0">
                <a:solidFill>
                  <a:schemeClr val="tx1"/>
                </a:solidFill>
              </a:rPr>
              <a:t> </a:t>
            </a:r>
          </a:p>
          <a:p>
            <a:endParaRPr lang="en-AU" dirty="0"/>
          </a:p>
        </p:txBody>
      </p:sp>
      <p:sp>
        <p:nvSpPr>
          <p:cNvPr id="4" name="Slide Number Placeholder 3"/>
          <p:cNvSpPr>
            <a:spLocks noGrp="1"/>
          </p:cNvSpPr>
          <p:nvPr>
            <p:ph type="sldNum" sz="quarter" idx="10"/>
          </p:nvPr>
        </p:nvSpPr>
        <p:spPr/>
        <p:txBody>
          <a:bodyPr/>
          <a:lstStyle/>
          <a:p>
            <a:fld id="{D7440ED5-C9EF-4CA6-A466-27FE4CE4EDDF}" type="slidenum">
              <a:rPr lang="en-AU" smtClean="0"/>
              <a:t>6</a:t>
            </a:fld>
            <a:endParaRPr lang="en-AU" dirty="0"/>
          </a:p>
        </p:txBody>
      </p:sp>
    </p:spTree>
    <p:extLst>
      <p:ext uri="{BB962C8B-B14F-4D97-AF65-F5344CB8AC3E}">
        <p14:creationId xmlns:p14="http://schemas.microsoft.com/office/powerpoint/2010/main" val="209548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i="1" dirty="0" smtClean="0">
                <a:solidFill>
                  <a:schemeClr val="tx1"/>
                </a:solidFill>
              </a:rPr>
              <a:t>PRESS</a:t>
            </a:r>
            <a:r>
              <a:rPr lang="en-US" sz="1800" dirty="0" smtClean="0"/>
              <a:t>  In 2011, Thailand had an estimated </a:t>
            </a:r>
            <a:r>
              <a:rPr lang="en-US" sz="1800" b="0" dirty="0" smtClean="0"/>
              <a:t>92 </a:t>
            </a:r>
            <a:r>
              <a:rPr lang="en-US" sz="1800" dirty="0" smtClean="0"/>
              <a:t>collaborative degree programs, or what Australians usually call joint degrees.  </a:t>
            </a:r>
          </a:p>
          <a:p>
            <a:endParaRPr lang="en-US" sz="1800" dirty="0" smtClean="0"/>
          </a:p>
          <a:p>
            <a:r>
              <a:rPr lang="en-US" sz="1800" dirty="0" smtClean="0"/>
              <a:t>Between</a:t>
            </a:r>
            <a:r>
              <a:rPr lang="en-US" sz="1800" baseline="0" dirty="0" smtClean="0"/>
              <a:t> 2009 and 2011, these grew by more than 50 per cent. </a:t>
            </a:r>
            <a:endParaRPr lang="en-US" sz="1800" b="1" baseline="0" dirty="0" smtClean="0"/>
          </a:p>
          <a:p>
            <a:endParaRPr lang="en-US" sz="1800" b="1" baseline="0" dirty="0" smtClean="0"/>
          </a:p>
          <a:p>
            <a:r>
              <a:rPr lang="en-US" sz="1800" b="0" baseline="0" dirty="0" smtClean="0"/>
              <a:t>The biggest growth was in masters programs, which jumped from 14 to 36.  </a:t>
            </a:r>
          </a:p>
          <a:p>
            <a:endParaRPr lang="en-US" sz="1800" b="0" baseline="0" dirty="0" smtClean="0"/>
          </a:p>
          <a:p>
            <a:r>
              <a:rPr lang="en-US" sz="2000" b="1" i="1" baseline="0" dirty="0" smtClean="0">
                <a:solidFill>
                  <a:schemeClr val="tx1"/>
                </a:solidFill>
              </a:rPr>
              <a:t>PRESS</a:t>
            </a:r>
            <a:r>
              <a:rPr lang="en-US" sz="1800" b="0" baseline="0" dirty="0" smtClean="0">
                <a:solidFill>
                  <a:schemeClr val="tx1"/>
                </a:solidFill>
              </a:rPr>
              <a:t> </a:t>
            </a:r>
            <a:r>
              <a:rPr lang="en-US" sz="1800" b="0" baseline="0" dirty="0" smtClean="0">
                <a:solidFill>
                  <a:srgbClr val="FF0000"/>
                </a:solidFill>
              </a:rPr>
              <a:t> </a:t>
            </a:r>
            <a:r>
              <a:rPr lang="en-US" sz="1800" b="0" baseline="0" dirty="0" smtClean="0"/>
              <a:t> In 2012, Thai universities, including all of the nine national research universities, offered just over 1,000 international programs.  </a:t>
            </a:r>
          </a:p>
          <a:p>
            <a:endParaRPr lang="en-US" sz="1800" b="0" baseline="0" dirty="0" smtClean="0"/>
          </a:p>
          <a:p>
            <a:r>
              <a:rPr lang="en-US" sz="1800" b="0" baseline="0" dirty="0" smtClean="0"/>
              <a:t>In 2006, the number was just over 700.  </a:t>
            </a:r>
          </a:p>
          <a:p>
            <a:endParaRPr lang="en-US" sz="1800" b="0" baseline="0" dirty="0" smtClean="0"/>
          </a:p>
          <a:p>
            <a:r>
              <a:rPr lang="en-US" sz="2000" b="1" i="1" baseline="0" dirty="0" smtClean="0">
                <a:solidFill>
                  <a:schemeClr val="tx1"/>
                </a:solidFill>
              </a:rPr>
              <a:t>PRESS</a:t>
            </a:r>
            <a:r>
              <a:rPr lang="en-US" sz="2000" b="1" i="1" baseline="0" dirty="0" smtClean="0">
                <a:solidFill>
                  <a:srgbClr val="FF0000"/>
                </a:solidFill>
              </a:rPr>
              <a:t> </a:t>
            </a:r>
            <a:r>
              <a:rPr lang="en-US" sz="1800" b="0" baseline="0" dirty="0" smtClean="0"/>
              <a:t>  Thailand already has over 20,000 international students.  The numbers are growing quickly.  Thailand wants more.   </a:t>
            </a:r>
          </a:p>
          <a:p>
            <a:endParaRPr lang="en-US" sz="1800" b="0" baseline="0" dirty="0" smtClean="0"/>
          </a:p>
          <a:p>
            <a:r>
              <a:rPr lang="en-US" sz="2000" b="1" i="1" baseline="0" dirty="0" smtClean="0">
                <a:solidFill>
                  <a:schemeClr val="tx1"/>
                </a:solidFill>
              </a:rPr>
              <a:t>PRESS</a:t>
            </a:r>
            <a:r>
              <a:rPr lang="en-US" sz="1800" b="0" baseline="0" dirty="0" smtClean="0">
                <a:solidFill>
                  <a:srgbClr val="FF0000"/>
                </a:solidFill>
              </a:rPr>
              <a:t> </a:t>
            </a:r>
            <a:r>
              <a:rPr lang="en-US" sz="1800" b="0" baseline="0" dirty="0" smtClean="0"/>
              <a:t>  Two universities from the United States – Stamford and Webster – have already established branch campuses in Thailand.   The University of Lancashire is currently doing so. </a:t>
            </a:r>
          </a:p>
          <a:p>
            <a:endParaRPr lang="en-US" sz="1800" b="0" baseline="0" dirty="0" smtClean="0"/>
          </a:p>
          <a:p>
            <a:r>
              <a:rPr lang="en-US" sz="1800" b="0" baseline="0" dirty="0" smtClean="0"/>
              <a:t>I think Australian universities should explore the possibility of establishing a branch campus in Thailand.  There is probably no time to discuss this today, but I would happy to do so later in anyone is interested.</a:t>
            </a:r>
          </a:p>
          <a:p>
            <a:endParaRPr lang="en-US" sz="1800" b="0" baseline="0" dirty="0" smtClean="0"/>
          </a:p>
          <a:p>
            <a:r>
              <a:rPr lang="en-US" sz="2000" b="1" i="1" dirty="0" smtClean="0">
                <a:solidFill>
                  <a:schemeClr val="tx1"/>
                </a:solidFill>
              </a:rPr>
              <a:t>PRESS</a:t>
            </a:r>
            <a:r>
              <a:rPr lang="en-US" sz="1800" dirty="0" smtClean="0"/>
              <a:t> </a:t>
            </a:r>
            <a:endParaRPr lang="en-US" sz="1800" b="0" baseline="0" dirty="0" smtClean="0"/>
          </a:p>
          <a:p>
            <a:endParaRPr lang="en-AU" sz="1800" dirty="0"/>
          </a:p>
        </p:txBody>
      </p:sp>
      <p:sp>
        <p:nvSpPr>
          <p:cNvPr id="4" name="Slide Number Placeholder 3"/>
          <p:cNvSpPr>
            <a:spLocks noGrp="1"/>
          </p:cNvSpPr>
          <p:nvPr>
            <p:ph type="sldNum" sz="quarter" idx="10"/>
          </p:nvPr>
        </p:nvSpPr>
        <p:spPr/>
        <p:txBody>
          <a:bodyPr/>
          <a:lstStyle/>
          <a:p>
            <a:fld id="{D7440ED5-C9EF-4CA6-A466-27FE4CE4EDDF}" type="slidenum">
              <a:rPr lang="en-AU" smtClean="0"/>
              <a:t>7</a:t>
            </a:fld>
            <a:endParaRPr lang="en-AU" dirty="0"/>
          </a:p>
        </p:txBody>
      </p:sp>
    </p:spTree>
    <p:extLst>
      <p:ext uri="{BB962C8B-B14F-4D97-AF65-F5344CB8AC3E}">
        <p14:creationId xmlns:p14="http://schemas.microsoft.com/office/powerpoint/2010/main" val="2614475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i="1" dirty="0" smtClean="0">
                <a:solidFill>
                  <a:schemeClr val="tx1"/>
                </a:solidFill>
              </a:rPr>
              <a:t>PRESS</a:t>
            </a:r>
            <a:r>
              <a:rPr lang="en-US" sz="1800" dirty="0" smtClean="0">
                <a:solidFill>
                  <a:srgbClr val="FF0000"/>
                </a:solidFill>
              </a:rPr>
              <a:t> </a:t>
            </a:r>
            <a:r>
              <a:rPr lang="en-US" sz="1800" dirty="0" smtClean="0"/>
              <a:t>  In Thailand</a:t>
            </a:r>
            <a:r>
              <a:rPr lang="en-US" sz="1800" baseline="0" dirty="0" smtClean="0"/>
              <a:t> the rules for joint degree programs are comparatively simple, especially compared with places like China.</a:t>
            </a:r>
          </a:p>
          <a:p>
            <a:endParaRPr lang="en-US" sz="1800" baseline="0" dirty="0" smtClean="0"/>
          </a:p>
          <a:p>
            <a:r>
              <a:rPr lang="en-US" sz="1800" baseline="0" dirty="0" smtClean="0"/>
              <a:t>Put simply, the two universities must reach an agreement on the design and structure of the joint degree program and sign a partnership document.  </a:t>
            </a:r>
          </a:p>
          <a:p>
            <a:endParaRPr lang="en-US" sz="1800" baseline="0" dirty="0" smtClean="0"/>
          </a:p>
          <a:p>
            <a:r>
              <a:rPr lang="en-US" sz="1800" baseline="0" dirty="0" smtClean="0"/>
              <a:t>The Thai university must advise the Thai Government of the program, which the Thai Government will then acknowledge.  </a:t>
            </a:r>
          </a:p>
          <a:p>
            <a:endParaRPr lang="en-US" sz="1800" baseline="0" dirty="0" smtClean="0"/>
          </a:p>
          <a:p>
            <a:r>
              <a:rPr lang="en-US" sz="1800" baseline="0" dirty="0" smtClean="0"/>
              <a:t>As noted earlier, Thai universities have a lot of independence.  </a:t>
            </a:r>
          </a:p>
          <a:p>
            <a:endParaRPr lang="en-US" sz="1800" baseline="0" dirty="0" smtClean="0"/>
          </a:p>
          <a:p>
            <a:r>
              <a:rPr lang="en-US" sz="1800" b="1" i="1" baseline="0" dirty="0" smtClean="0">
                <a:solidFill>
                  <a:schemeClr val="tx1"/>
                </a:solidFill>
              </a:rPr>
              <a:t>PRESS</a:t>
            </a:r>
            <a:r>
              <a:rPr lang="en-US" sz="1800" baseline="0" dirty="0" smtClean="0">
                <a:solidFill>
                  <a:srgbClr val="FF0000"/>
                </a:solidFill>
              </a:rPr>
              <a:t> </a:t>
            </a:r>
            <a:r>
              <a:rPr lang="en-US" sz="1800" baseline="0" dirty="0" smtClean="0"/>
              <a:t>  Currently there are nine joint degree programs between Australian and Thai universities.  I’ve put some examples on the slide.</a:t>
            </a:r>
          </a:p>
          <a:p>
            <a:endParaRPr lang="en-US" sz="1800" baseline="0" dirty="0" smtClean="0"/>
          </a:p>
          <a:p>
            <a:r>
              <a:rPr lang="en-AU" sz="1800" kern="1200" dirty="0" smtClean="0">
                <a:solidFill>
                  <a:schemeClr val="tx1"/>
                </a:solidFill>
                <a:effectLst/>
                <a:latin typeface="+mn-lt"/>
                <a:ea typeface="+mn-ea"/>
                <a:cs typeface="+mn-cs"/>
              </a:rPr>
              <a:t>UOW has a 2+2 joint Bachelor degree program in Commerce with Assumption University.  This is one of the most successful and long established joint degree programs between a Thai and Australian university.  It was founded more than 10 years ago. </a:t>
            </a:r>
          </a:p>
          <a:p>
            <a:endParaRPr lang="en-AU" sz="1800" kern="1200" dirty="0" smtClean="0">
              <a:solidFill>
                <a:schemeClr val="tx1"/>
              </a:solidFill>
              <a:effectLst/>
              <a:latin typeface="+mn-lt"/>
              <a:ea typeface="+mn-ea"/>
              <a:cs typeface="+mn-cs"/>
            </a:endParaRPr>
          </a:p>
          <a:p>
            <a:r>
              <a:rPr lang="en-AU" sz="1800" kern="1200" dirty="0" smtClean="0">
                <a:solidFill>
                  <a:schemeClr val="tx1"/>
                </a:solidFill>
                <a:effectLst/>
                <a:latin typeface="+mn-lt"/>
                <a:ea typeface="+mn-ea"/>
                <a:cs typeface="+mn-cs"/>
              </a:rPr>
              <a:t>In 2012 UOW signed an agreement on a 2+2 Bachelor degree program with Faculty of Engineering (Environmental Engineering), KMUTT. </a:t>
            </a:r>
          </a:p>
          <a:p>
            <a:endParaRPr lang="en-AU" sz="1800" kern="1200" dirty="0" smtClean="0">
              <a:solidFill>
                <a:schemeClr val="tx1"/>
              </a:solidFill>
              <a:effectLst/>
              <a:latin typeface="+mn-lt"/>
              <a:ea typeface="+mn-ea"/>
              <a:cs typeface="+mn-cs"/>
            </a:endParaRPr>
          </a:p>
          <a:p>
            <a:r>
              <a:rPr lang="en-AU" sz="1800" kern="1200" dirty="0" smtClean="0">
                <a:solidFill>
                  <a:schemeClr val="tx1"/>
                </a:solidFill>
                <a:effectLst/>
                <a:latin typeface="+mn-lt"/>
                <a:ea typeface="+mn-ea"/>
                <a:cs typeface="+mn-cs"/>
              </a:rPr>
              <a:t>UTS and the Faculty of Science, </a:t>
            </a:r>
            <a:r>
              <a:rPr lang="en-AU" sz="1800" kern="1200" dirty="0" err="1" smtClean="0">
                <a:solidFill>
                  <a:schemeClr val="tx1"/>
                </a:solidFill>
                <a:effectLst/>
                <a:latin typeface="+mn-lt"/>
                <a:ea typeface="+mn-ea"/>
                <a:cs typeface="+mn-cs"/>
              </a:rPr>
              <a:t>Mahidol</a:t>
            </a:r>
            <a:r>
              <a:rPr lang="en-AU" sz="1800" kern="1200" dirty="0" smtClean="0">
                <a:solidFill>
                  <a:schemeClr val="tx1"/>
                </a:solidFill>
                <a:effectLst/>
                <a:latin typeface="+mn-lt"/>
                <a:ea typeface="+mn-ea"/>
                <a:cs typeface="+mn-cs"/>
              </a:rPr>
              <a:t> University, have established dual PhD Program &amp; research student exchange agreement. The first dual doctoral student from </a:t>
            </a:r>
            <a:r>
              <a:rPr lang="en-AU" sz="1800" kern="1200" dirty="0" err="1" smtClean="0">
                <a:solidFill>
                  <a:schemeClr val="tx1"/>
                </a:solidFill>
                <a:effectLst/>
                <a:latin typeface="+mn-lt"/>
                <a:ea typeface="+mn-ea"/>
                <a:cs typeface="+mn-cs"/>
              </a:rPr>
              <a:t>Mahidol</a:t>
            </a:r>
            <a:r>
              <a:rPr lang="en-AU" sz="1800" kern="1200" dirty="0" smtClean="0">
                <a:solidFill>
                  <a:schemeClr val="tx1"/>
                </a:solidFill>
                <a:effectLst/>
                <a:latin typeface="+mn-lt"/>
                <a:ea typeface="+mn-ea"/>
                <a:cs typeface="+mn-cs"/>
              </a:rPr>
              <a:t> spent 15 months at UTS from Nov 2011 - Feb 2013. </a:t>
            </a:r>
          </a:p>
          <a:p>
            <a:endParaRPr lang="en-US" sz="1800" baseline="0" dirty="0" smtClean="0"/>
          </a:p>
          <a:p>
            <a:r>
              <a:rPr lang="en-US" sz="2000" b="1" i="1" baseline="0" dirty="0" smtClean="0"/>
              <a:t>PRESS</a:t>
            </a:r>
          </a:p>
          <a:p>
            <a:endParaRPr lang="en-US" sz="1800" baseline="0" dirty="0" smtClean="0"/>
          </a:p>
        </p:txBody>
      </p:sp>
      <p:sp>
        <p:nvSpPr>
          <p:cNvPr id="4" name="Slide Number Placeholder 3"/>
          <p:cNvSpPr>
            <a:spLocks noGrp="1"/>
          </p:cNvSpPr>
          <p:nvPr>
            <p:ph type="sldNum" sz="quarter" idx="10"/>
          </p:nvPr>
        </p:nvSpPr>
        <p:spPr/>
        <p:txBody>
          <a:bodyPr/>
          <a:lstStyle/>
          <a:p>
            <a:fld id="{D7440ED5-C9EF-4CA6-A466-27FE4CE4EDDF}" type="slidenum">
              <a:rPr lang="en-AU" smtClean="0"/>
              <a:t>8</a:t>
            </a:fld>
            <a:endParaRPr lang="en-AU" dirty="0"/>
          </a:p>
        </p:txBody>
      </p:sp>
    </p:spTree>
    <p:extLst>
      <p:ext uri="{BB962C8B-B14F-4D97-AF65-F5344CB8AC3E}">
        <p14:creationId xmlns:p14="http://schemas.microsoft.com/office/powerpoint/2010/main" val="2001903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i="1" baseline="0" dirty="0" smtClean="0">
                <a:solidFill>
                  <a:schemeClr val="tx1"/>
                </a:solidFill>
                <a:latin typeface="+mn-lt"/>
              </a:rPr>
              <a:t>PRESS</a:t>
            </a:r>
            <a:r>
              <a:rPr lang="en-US" sz="1800" b="0" baseline="0" dirty="0" smtClean="0">
                <a:solidFill>
                  <a:schemeClr val="tx1"/>
                </a:solidFill>
                <a:latin typeface="+mn-lt"/>
              </a:rPr>
              <a:t> </a:t>
            </a:r>
            <a:r>
              <a:rPr lang="en-US" sz="1800" b="0" baseline="0" dirty="0" smtClean="0">
                <a:latin typeface="+mn-lt"/>
              </a:rPr>
              <a:t> As mentioned before, Thailand has more than 1,000 international programs in English.</a:t>
            </a:r>
          </a:p>
          <a:p>
            <a:endParaRPr lang="en-US" sz="1800" b="0" baseline="0" dirty="0" smtClean="0">
              <a:latin typeface="+mn-lt"/>
            </a:endParaRPr>
          </a:p>
          <a:p>
            <a:r>
              <a:rPr lang="en-US" sz="2000" b="1" i="1" baseline="0" dirty="0" smtClean="0">
                <a:solidFill>
                  <a:schemeClr val="tx1"/>
                </a:solidFill>
                <a:latin typeface="+mn-lt"/>
              </a:rPr>
              <a:t>PRESS</a:t>
            </a:r>
            <a:r>
              <a:rPr lang="en-US" sz="1800" b="0" baseline="0" dirty="0" smtClean="0">
                <a:latin typeface="+mn-lt"/>
              </a:rPr>
              <a:t>  International programs are offered in many courses, including law, science, medicine, arts, engineering and business studies.  </a:t>
            </a:r>
          </a:p>
          <a:p>
            <a:endParaRPr lang="en-US" sz="1800" b="0" baseline="0" dirty="0" smtClean="0">
              <a:latin typeface="+mn-lt"/>
            </a:endParaRPr>
          </a:p>
          <a:p>
            <a:r>
              <a:rPr lang="en-US" sz="2000" b="1" i="1" baseline="0" dirty="0" smtClean="0">
                <a:solidFill>
                  <a:schemeClr val="tx1"/>
                </a:solidFill>
                <a:latin typeface="+mn-lt"/>
              </a:rPr>
              <a:t>PRESS</a:t>
            </a:r>
            <a:r>
              <a:rPr lang="en-US" sz="1800" b="0" baseline="0" dirty="0" smtClean="0">
                <a:latin typeface="+mn-lt"/>
              </a:rPr>
              <a:t>  They are also offered at all levels, with approximately 350 bachelor courses, 400 at masters level, and 250 doctoral level.  </a:t>
            </a:r>
          </a:p>
          <a:p>
            <a:endParaRPr lang="en-US" sz="1800" b="0" baseline="0" dirty="0" smtClean="0">
              <a:latin typeface="+mn-lt"/>
            </a:endParaRPr>
          </a:p>
          <a:p>
            <a:r>
              <a:rPr lang="en-US" sz="2000" b="1" i="1" dirty="0" smtClean="0">
                <a:solidFill>
                  <a:schemeClr val="tx1"/>
                </a:solidFill>
                <a:latin typeface="+mn-lt"/>
              </a:rPr>
              <a:t>PRESS </a:t>
            </a:r>
            <a:endParaRPr lang="th-TH" sz="2000" b="1" i="1" dirty="0" smtClean="0">
              <a:solidFill>
                <a:schemeClr val="tx1"/>
              </a:solidFill>
              <a:latin typeface="+mn-lt"/>
            </a:endParaRPr>
          </a:p>
          <a:p>
            <a:endParaRPr lang="en-AU" sz="1800" dirty="0">
              <a:latin typeface="+mn-lt"/>
            </a:endParaRPr>
          </a:p>
        </p:txBody>
      </p:sp>
      <p:sp>
        <p:nvSpPr>
          <p:cNvPr id="4" name="Slide Number Placeholder 3"/>
          <p:cNvSpPr>
            <a:spLocks noGrp="1"/>
          </p:cNvSpPr>
          <p:nvPr>
            <p:ph type="sldNum" sz="quarter" idx="10"/>
          </p:nvPr>
        </p:nvSpPr>
        <p:spPr/>
        <p:txBody>
          <a:bodyPr/>
          <a:lstStyle/>
          <a:p>
            <a:fld id="{D7440ED5-C9EF-4CA6-A466-27FE4CE4EDDF}" type="slidenum">
              <a:rPr lang="en-AU" smtClean="0"/>
              <a:t>9</a:t>
            </a:fld>
            <a:endParaRPr lang="en-AU" dirty="0"/>
          </a:p>
        </p:txBody>
      </p:sp>
    </p:spTree>
    <p:extLst>
      <p:ext uri="{BB962C8B-B14F-4D97-AF65-F5344CB8AC3E}">
        <p14:creationId xmlns:p14="http://schemas.microsoft.com/office/powerpoint/2010/main" val="902474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90DA095-C234-4932-A891-6B9693DC0D21}" type="datetime1">
              <a:rPr lang="en-AU" smtClean="0"/>
              <a:t>14/03/2014</a:t>
            </a:fld>
            <a:endParaRPr lang="en-AU"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EAC19A-71CD-438B-9A26-FDEC83C19639}" type="slidenum">
              <a:rPr lang="en-AU" smtClean="0"/>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CC9114-C319-4E6F-B8BF-C39F138D65FB}" type="datetime1">
              <a:rPr lang="en-AU" smtClean="0"/>
              <a:t>14/03/2014</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2CEAC19A-71CD-438B-9A26-FDEC83C19639}" type="slidenum">
              <a:rPr lang="en-AU" smtClean="0"/>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4CD075-0540-49C5-828C-C4CE7D4051B8}" type="datetime1">
              <a:rPr lang="en-AU" smtClean="0"/>
              <a:t>14/03/2014</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2CEAC19A-71CD-438B-9A26-FDEC83C19639}" type="slidenum">
              <a:rPr lang="en-AU" smtClean="0"/>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0803C0-B0CE-428E-9087-F4963BC7C91D}" type="datetime1">
              <a:rPr lang="en-AU" smtClean="0"/>
              <a:t>14/03/2014</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2CEAC19A-71CD-438B-9A26-FDEC83C19639}" type="slidenum">
              <a:rPr lang="en-AU" smtClean="0"/>
              <a:t>‹#›</a:t>
            </a:fld>
            <a:endParaRPr lang="en-AU"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8D7FB9-1D81-4869-A4A3-D20BF5846FD7}" type="datetime1">
              <a:rPr lang="en-AU" smtClean="0"/>
              <a:t>14/03/2014</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2CEAC19A-71CD-438B-9A26-FDEC83C19639}" type="slidenum">
              <a:rPr lang="en-AU" smtClean="0"/>
              <a:t>‹#›</a:t>
            </a:fld>
            <a:endParaRPr lang="en-AU"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77DD94-F613-44AF-8970-0F01F2B2194E}" type="datetime1">
              <a:rPr lang="en-AU" smtClean="0"/>
              <a:t>14/03/2014</a:t>
            </a:fld>
            <a:endParaRPr lang="en-AU" dirty="0"/>
          </a:p>
        </p:txBody>
      </p:sp>
      <p:sp>
        <p:nvSpPr>
          <p:cNvPr id="6" name="Footer Placeholder 5"/>
          <p:cNvSpPr>
            <a:spLocks noGrp="1"/>
          </p:cNvSpPr>
          <p:nvPr>
            <p:ph type="ftr" sz="quarter" idx="11"/>
          </p:nvPr>
        </p:nvSpPr>
        <p:spPr/>
        <p:txBody>
          <a:bodyPr/>
          <a:lstStyle>
            <a:extLst/>
          </a:lstStyle>
          <a:p>
            <a:endParaRPr lang="en-AU" dirty="0"/>
          </a:p>
        </p:txBody>
      </p:sp>
      <p:sp>
        <p:nvSpPr>
          <p:cNvPr id="7" name="Slide Number Placeholder 6"/>
          <p:cNvSpPr>
            <a:spLocks noGrp="1"/>
          </p:cNvSpPr>
          <p:nvPr>
            <p:ph type="sldNum" sz="quarter" idx="12"/>
          </p:nvPr>
        </p:nvSpPr>
        <p:spPr/>
        <p:txBody>
          <a:bodyPr/>
          <a:lstStyle>
            <a:extLst/>
          </a:lstStyle>
          <a:p>
            <a:fld id="{2CEAC19A-71CD-438B-9A26-FDEC83C19639}" type="slidenum">
              <a:rPr lang="en-AU" smtClean="0"/>
              <a:t>‹#›</a:t>
            </a:fld>
            <a:endParaRPr lang="en-AU"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AB98A8-8C39-404A-9437-B968B1F4FED2}" type="datetime1">
              <a:rPr lang="en-AU" smtClean="0"/>
              <a:t>14/03/2014</a:t>
            </a:fld>
            <a:endParaRPr lang="en-AU" dirty="0"/>
          </a:p>
        </p:txBody>
      </p:sp>
      <p:sp>
        <p:nvSpPr>
          <p:cNvPr id="8" name="Footer Placeholder 7"/>
          <p:cNvSpPr>
            <a:spLocks noGrp="1"/>
          </p:cNvSpPr>
          <p:nvPr>
            <p:ph type="ftr" sz="quarter" idx="11"/>
          </p:nvPr>
        </p:nvSpPr>
        <p:spPr/>
        <p:txBody>
          <a:bodyPr/>
          <a:lstStyle>
            <a:extLst/>
          </a:lstStyle>
          <a:p>
            <a:endParaRPr lang="en-AU" dirty="0"/>
          </a:p>
        </p:txBody>
      </p:sp>
      <p:sp>
        <p:nvSpPr>
          <p:cNvPr id="9" name="Slide Number Placeholder 8"/>
          <p:cNvSpPr>
            <a:spLocks noGrp="1"/>
          </p:cNvSpPr>
          <p:nvPr>
            <p:ph type="sldNum" sz="quarter" idx="12"/>
          </p:nvPr>
        </p:nvSpPr>
        <p:spPr/>
        <p:txBody>
          <a:bodyPr/>
          <a:lstStyle>
            <a:extLst/>
          </a:lstStyle>
          <a:p>
            <a:fld id="{2CEAC19A-71CD-438B-9A26-FDEC83C19639}" type="slidenum">
              <a:rPr lang="en-AU" smtClean="0"/>
              <a:t>‹#›</a:t>
            </a:fld>
            <a:endParaRPr lang="en-A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ADCEBD1-29AA-4FDF-9A02-DA6698A4AF09}" type="datetime1">
              <a:rPr lang="en-AU" smtClean="0"/>
              <a:t>14/03/2014</a:t>
            </a:fld>
            <a:endParaRPr lang="en-AU" dirty="0"/>
          </a:p>
        </p:txBody>
      </p:sp>
      <p:sp>
        <p:nvSpPr>
          <p:cNvPr id="4" name="Footer Placeholder 3"/>
          <p:cNvSpPr>
            <a:spLocks noGrp="1"/>
          </p:cNvSpPr>
          <p:nvPr>
            <p:ph type="ftr" sz="quarter" idx="11"/>
          </p:nvPr>
        </p:nvSpPr>
        <p:spPr/>
        <p:txBody>
          <a:bodyPr/>
          <a:lstStyle>
            <a:extLst/>
          </a:lstStyle>
          <a:p>
            <a:endParaRPr lang="en-AU" dirty="0"/>
          </a:p>
        </p:txBody>
      </p:sp>
      <p:sp>
        <p:nvSpPr>
          <p:cNvPr id="5" name="Slide Number Placeholder 4"/>
          <p:cNvSpPr>
            <a:spLocks noGrp="1"/>
          </p:cNvSpPr>
          <p:nvPr>
            <p:ph type="sldNum" sz="quarter" idx="12"/>
          </p:nvPr>
        </p:nvSpPr>
        <p:spPr/>
        <p:txBody>
          <a:bodyPr/>
          <a:lstStyle>
            <a:extLst/>
          </a:lstStyle>
          <a:p>
            <a:fld id="{2CEAC19A-71CD-438B-9A26-FDEC83C19639}" type="slidenum">
              <a:rPr lang="en-AU" smtClean="0"/>
              <a:t>‹#›</a:t>
            </a:fld>
            <a:endParaRPr lang="en-AU"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EE17FA-CE55-43B5-885B-85C9F96CE522}" type="datetime1">
              <a:rPr lang="en-AU" smtClean="0"/>
              <a:t>14/03/2014</a:t>
            </a:fld>
            <a:endParaRPr lang="en-AU" dirty="0"/>
          </a:p>
        </p:txBody>
      </p:sp>
      <p:sp>
        <p:nvSpPr>
          <p:cNvPr id="3" name="Footer Placeholder 2"/>
          <p:cNvSpPr>
            <a:spLocks noGrp="1"/>
          </p:cNvSpPr>
          <p:nvPr>
            <p:ph type="ftr" sz="quarter" idx="11"/>
          </p:nvPr>
        </p:nvSpPr>
        <p:spPr/>
        <p:txBody>
          <a:bodyPr/>
          <a:lstStyle>
            <a:extLst/>
          </a:lstStyle>
          <a:p>
            <a:endParaRPr lang="en-AU" dirty="0"/>
          </a:p>
        </p:txBody>
      </p:sp>
      <p:sp>
        <p:nvSpPr>
          <p:cNvPr id="4" name="Slide Number Placeholder 3"/>
          <p:cNvSpPr>
            <a:spLocks noGrp="1"/>
          </p:cNvSpPr>
          <p:nvPr>
            <p:ph type="sldNum" sz="quarter" idx="12"/>
          </p:nvPr>
        </p:nvSpPr>
        <p:spPr/>
        <p:txBody>
          <a:bodyPr/>
          <a:lstStyle>
            <a:extLst/>
          </a:lstStyle>
          <a:p>
            <a:fld id="{2CEAC19A-71CD-438B-9A26-FDEC83C19639}"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FBE00C-0A83-4BFC-99A3-1239C1B054E9}" type="datetime1">
              <a:rPr lang="en-AU" smtClean="0"/>
              <a:t>14/03/2014</a:t>
            </a:fld>
            <a:endParaRPr lang="en-AU" dirty="0"/>
          </a:p>
        </p:txBody>
      </p:sp>
      <p:sp>
        <p:nvSpPr>
          <p:cNvPr id="6" name="Footer Placeholder 5"/>
          <p:cNvSpPr>
            <a:spLocks noGrp="1"/>
          </p:cNvSpPr>
          <p:nvPr>
            <p:ph type="ftr" sz="quarter" idx="11"/>
          </p:nvPr>
        </p:nvSpPr>
        <p:spPr/>
        <p:txBody>
          <a:bodyPr/>
          <a:lstStyle>
            <a:extLst/>
          </a:lstStyle>
          <a:p>
            <a:endParaRPr lang="en-AU" dirty="0"/>
          </a:p>
        </p:txBody>
      </p:sp>
      <p:sp>
        <p:nvSpPr>
          <p:cNvPr id="7" name="Slide Number Placeholder 6"/>
          <p:cNvSpPr>
            <a:spLocks noGrp="1"/>
          </p:cNvSpPr>
          <p:nvPr>
            <p:ph type="sldNum" sz="quarter" idx="12"/>
          </p:nvPr>
        </p:nvSpPr>
        <p:spPr/>
        <p:txBody>
          <a:bodyPr/>
          <a:lstStyle>
            <a:extLst/>
          </a:lstStyle>
          <a:p>
            <a:fld id="{2CEAC19A-71CD-438B-9A26-FDEC83C19639}" type="slidenum">
              <a:rPr lang="en-AU" smtClean="0"/>
              <a:t>‹#›</a:t>
            </a:fld>
            <a:endParaRPr lang="en-A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F256D7-F105-43AD-8C0A-EFF73B229CA4}" type="datetime1">
              <a:rPr lang="en-AU" smtClean="0"/>
              <a:t>14/03/2014</a:t>
            </a:fld>
            <a:endParaRPr lang="en-AU"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EAC19A-71CD-438B-9A26-FDEC83C19639}" type="slidenum">
              <a:rPr lang="en-AU" smtClean="0"/>
              <a:t>‹#›</a:t>
            </a:fld>
            <a:endParaRPr lang="en-AU"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207CD7-45C7-47D5-BD48-E219FBF12189}" type="datetime1">
              <a:rPr lang="en-AU" smtClean="0"/>
              <a:t>14/03/2014</a:t>
            </a:fld>
            <a:endParaRPr lang="en-AU"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EAC19A-71CD-438B-9A26-FDEC83C19639}" type="slidenum">
              <a:rPr lang="en-AU" smtClean="0"/>
              <a:t>‹#›</a:t>
            </a:fld>
            <a:endParaRPr lang="en-AU"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google.com.au/url?sa=i&amp;rct=j&amp;q=&amp;esrc=s&amp;frm=1&amp;source=images&amp;cd=&amp;cad=rja&amp;docid=fK-g9k0qZw_3fM&amp;tbnid=2h2RCnp9drVG3M:&amp;ved=0CAUQjRw&amp;url=https://twitter.com/KentBKK/status/293617726415589376&amp;ei=PJRCUuCfFofJkgWEwYHgCg&amp;bvm=bv.53077864,d.dGI&amp;psig=AFQjCNGIU_8uV4x-1-pBJQU4qm9CRv5JbQ&amp;ust=1380181360610963"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www.google.com.au/url?sa=i&amp;rct=j&amp;q=&amp;esrc=s&amp;frm=1&amp;source=images&amp;cd=&amp;cad=rja&amp;docid=WoemBAVhwFc4tM&amp;tbnid=corsqW6CWEGp4M:&amp;ved=0CAUQjRw&amp;url=http://www.most.go.th/eng/&amp;ei=-p9CUvuFK4e2kgXRk4GACQ&amp;bvm=bv.53077864,d.dGI&amp;psig=AFQjCNFHYLv1RfGJ6NvqfP_e-F5jtmaxZQ&amp;ust=1380182810415957" TargetMode="External"/><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watinee.kharnwong@dfat.gov.a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mailto:ncp.secretariat@dfat.gov.a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543340"/>
            <a:ext cx="7772400" cy="1829761"/>
          </a:xfrm>
        </p:spPr>
        <p:txBody>
          <a:bodyPr/>
          <a:lstStyle/>
          <a:p>
            <a:r>
              <a:rPr lang="en-AU" dirty="0" smtClean="0">
                <a:latin typeface="Calibri" panose="020F0502020204030204" pitchFamily="34" charset="0"/>
                <a:cs typeface="Calibri" panose="020F0502020204030204" pitchFamily="34" charset="0"/>
              </a:rPr>
              <a:t>Why Thailand?</a:t>
            </a:r>
            <a:endParaRPr lang="en-AU" dirty="0">
              <a:latin typeface="Calibri" panose="020F0502020204030204" pitchFamily="34" charset="0"/>
              <a:cs typeface="Calibri" panose="020F0502020204030204" pitchFamily="34" charset="0"/>
            </a:endParaRPr>
          </a:p>
        </p:txBody>
      </p:sp>
      <p:sp>
        <p:nvSpPr>
          <p:cNvPr id="5" name="Subtitle 4"/>
          <p:cNvSpPr>
            <a:spLocks noGrp="1"/>
          </p:cNvSpPr>
          <p:nvPr>
            <p:ph type="subTitle" idx="1"/>
          </p:nvPr>
        </p:nvSpPr>
        <p:spPr>
          <a:xfrm>
            <a:off x="685800" y="3509055"/>
            <a:ext cx="7772400" cy="1199704"/>
          </a:xfrm>
        </p:spPr>
        <p:txBody>
          <a:bodyPr>
            <a:normAutofit fontScale="92500" lnSpcReduction="20000"/>
          </a:bodyPr>
          <a:lstStyle/>
          <a:p>
            <a:r>
              <a:rPr lang="en-AU" dirty="0" smtClean="0">
                <a:latin typeface="Calibri" panose="020F0502020204030204" pitchFamily="34" charset="0"/>
                <a:cs typeface="Calibri" panose="020F0502020204030204" pitchFamily="34" charset="0"/>
              </a:rPr>
              <a:t>James Wise</a:t>
            </a:r>
          </a:p>
          <a:p>
            <a:r>
              <a:rPr lang="en-AU" dirty="0" smtClean="0">
                <a:latin typeface="Calibri" panose="020F0502020204030204" pitchFamily="34" charset="0"/>
                <a:cs typeface="Calibri" panose="020F0502020204030204" pitchFamily="34" charset="0"/>
              </a:rPr>
              <a:t>Australian Ambassador to Thailand</a:t>
            </a:r>
          </a:p>
          <a:p>
            <a:r>
              <a:rPr lang="en-AU" dirty="0" smtClean="0">
                <a:latin typeface="Calibri" panose="020F0502020204030204" pitchFamily="34" charset="0"/>
                <a:cs typeface="Calibri" panose="020F0502020204030204" pitchFamily="34" charset="0"/>
              </a:rPr>
              <a:t>March 2014</a:t>
            </a:r>
            <a:endParaRPr lang="en-AU" dirty="0">
              <a:latin typeface="Calibri" panose="020F0502020204030204" pitchFamily="34" charset="0"/>
              <a:cs typeface="Calibri" panose="020F0502020204030204" pitchFamily="34" charset="0"/>
            </a:endParaRPr>
          </a:p>
        </p:txBody>
      </p:sp>
      <p:sp>
        <p:nvSpPr>
          <p:cNvPr id="7" name="TextBox 6"/>
          <p:cNvSpPr txBox="1"/>
          <p:nvPr/>
        </p:nvSpPr>
        <p:spPr>
          <a:xfrm>
            <a:off x="6407595" y="253851"/>
            <a:ext cx="2592288" cy="369332"/>
          </a:xfrm>
          <a:prstGeom prst="rect">
            <a:avLst/>
          </a:prstGeom>
          <a:noFill/>
        </p:spPr>
        <p:txBody>
          <a:bodyPr wrap="square" rtlCol="0">
            <a:spAutoFit/>
          </a:bodyPr>
          <a:lstStyle/>
          <a:p>
            <a:endParaRPr lang="en-AU" dirty="0"/>
          </a:p>
        </p:txBody>
      </p:sp>
      <p:sp>
        <p:nvSpPr>
          <p:cNvPr id="8" name="TextBox 7"/>
          <p:cNvSpPr txBox="1"/>
          <p:nvPr/>
        </p:nvSpPr>
        <p:spPr>
          <a:xfrm>
            <a:off x="6134178" y="116632"/>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5747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67544" y="1700808"/>
            <a:ext cx="8229600" cy="4525963"/>
          </a:xfrm>
        </p:spPr>
        <p:txBody>
          <a:bodyPr/>
          <a:lstStyle/>
          <a:p>
            <a:r>
              <a:rPr lang="en-US" sz="2800" dirty="0">
                <a:latin typeface="Calibri" panose="020F0502020204030204" pitchFamily="34" charset="0"/>
                <a:cs typeface="Calibri" panose="020F0502020204030204" pitchFamily="34" charset="0"/>
              </a:rPr>
              <a:t>&gt; 20,000 international students (2011)</a:t>
            </a:r>
          </a:p>
          <a:p>
            <a:pPr lvl="1"/>
            <a:r>
              <a:rPr lang="en-US" sz="2400" dirty="0">
                <a:latin typeface="Calibri" panose="020F0502020204030204" pitchFamily="34" charset="0"/>
                <a:cs typeface="Calibri" panose="020F0502020204030204" pitchFamily="34" charset="0"/>
              </a:rPr>
              <a:t>11,000 (2007)</a:t>
            </a:r>
          </a:p>
          <a:p>
            <a:pPr lvl="1"/>
            <a:endParaRPr lang="en-US" sz="24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9,000 from China</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Neighbouring countries heavily represented</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But look at EU, US, Japan, Korea too ….</a:t>
            </a:r>
          </a:p>
          <a:p>
            <a:pPr>
              <a:buNone/>
            </a:pPr>
            <a:endParaRPr lang="en-US" sz="28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Student Mobility: Numbers</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50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 calcmode="lin" valueType="num">
                                      <p:cBhvr additive="base">
                                        <p:cTn id="1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 calcmode="lin" valueType="num">
                                      <p:cBhvr additive="base">
                                        <p:cTn id="2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anim calcmode="lin" valueType="num">
                                      <p:cBhvr additive="base">
                                        <p:cTn id="29"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Where are Chinese going…?</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5"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99592" y="1268760"/>
            <a:ext cx="7488832" cy="4824536"/>
          </a:xfrm>
        </p:spPr>
      </p:pic>
    </p:spTree>
    <p:extLst>
      <p:ext uri="{BB962C8B-B14F-4D97-AF65-F5344CB8AC3E}">
        <p14:creationId xmlns:p14="http://schemas.microsoft.com/office/powerpoint/2010/main" val="89387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Where are Europeans going…?</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99592" y="1340768"/>
            <a:ext cx="7499118" cy="4752528"/>
          </a:xfrm>
        </p:spPr>
      </p:pic>
    </p:spTree>
    <p:extLst>
      <p:ext uri="{BB962C8B-B14F-4D97-AF65-F5344CB8AC3E}">
        <p14:creationId xmlns:p14="http://schemas.microsoft.com/office/powerpoint/2010/main" val="341103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Where are Americans going…?</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5"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55576" y="1196752"/>
            <a:ext cx="7581413" cy="4824535"/>
          </a:xfrm>
        </p:spPr>
      </p:pic>
    </p:spTree>
    <p:extLst>
      <p:ext uri="{BB962C8B-B14F-4D97-AF65-F5344CB8AC3E}">
        <p14:creationId xmlns:p14="http://schemas.microsoft.com/office/powerpoint/2010/main" val="370508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Where are Japanese going…?</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5"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83568" y="1196752"/>
            <a:ext cx="7747421" cy="4825225"/>
          </a:xfrm>
        </p:spPr>
      </p:pic>
    </p:spTree>
    <p:extLst>
      <p:ext uri="{BB962C8B-B14F-4D97-AF65-F5344CB8AC3E}">
        <p14:creationId xmlns:p14="http://schemas.microsoft.com/office/powerpoint/2010/main" val="124206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Where are Koreans going…?</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5"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55576" y="1124744"/>
            <a:ext cx="7581413" cy="4896544"/>
          </a:xfrm>
        </p:spPr>
      </p:pic>
    </p:spTree>
    <p:extLst>
      <p:ext uri="{BB962C8B-B14F-4D97-AF65-F5344CB8AC3E}">
        <p14:creationId xmlns:p14="http://schemas.microsoft.com/office/powerpoint/2010/main" val="179480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a:bodyPr>
          <a:lstStyle/>
          <a:p>
            <a:r>
              <a:rPr lang="en-US" sz="3200" dirty="0">
                <a:latin typeface="Calibri" panose="020F0502020204030204" pitchFamily="34" charset="0"/>
                <a:cs typeface="Calibri" panose="020F0502020204030204" pitchFamily="34" charset="0"/>
              </a:rPr>
              <a:t>Good quality universities </a:t>
            </a:r>
          </a:p>
          <a:p>
            <a:pPr lvl="1"/>
            <a:r>
              <a:rPr lang="en-US" sz="2800" dirty="0">
                <a:latin typeface="Calibri" panose="020F0502020204030204" pitchFamily="34" charset="0"/>
                <a:cs typeface="Calibri" panose="020F0502020204030204" pitchFamily="34" charset="0"/>
              </a:rPr>
              <a:t>Accustomed to international students</a:t>
            </a:r>
          </a:p>
          <a:p>
            <a:pPr lvl="1"/>
            <a:r>
              <a:rPr lang="en-US" sz="2800" dirty="0">
                <a:latin typeface="Calibri" panose="020F0502020204030204" pitchFamily="34" charset="0"/>
                <a:cs typeface="Calibri" panose="020F0502020204030204" pitchFamily="34" charset="0"/>
              </a:rPr>
              <a:t>Tailor programs to suit students</a:t>
            </a:r>
          </a:p>
          <a:p>
            <a:pPr lvl="1"/>
            <a:r>
              <a:rPr lang="en-US" sz="2800" dirty="0" smtClean="0">
                <a:latin typeface="Calibri" panose="020F0502020204030204" pitchFamily="34" charset="0"/>
                <a:cs typeface="Calibri" panose="020F0502020204030204" pitchFamily="34" charset="0"/>
              </a:rPr>
              <a:t>Recognition of </a:t>
            </a:r>
            <a:r>
              <a:rPr lang="en-US" sz="2800" dirty="0">
                <a:latin typeface="Calibri" panose="020F0502020204030204" pitchFamily="34" charset="0"/>
                <a:cs typeface="Calibri" panose="020F0502020204030204" pitchFamily="34" charset="0"/>
              </a:rPr>
              <a:t>credits straightforward</a:t>
            </a:r>
          </a:p>
          <a:p>
            <a:pPr>
              <a:buNone/>
            </a:pP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Internships not difficult</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Easy visa regime – for students and interns</a:t>
            </a:r>
          </a:p>
          <a:p>
            <a:endParaRPr lang="en-AU" sz="32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normAutofit/>
          </a:bodyPr>
          <a:lstStyle/>
          <a:p>
            <a:pPr algn="ctr"/>
            <a:r>
              <a:rPr lang="en-US" dirty="0">
                <a:latin typeface="Calibri" panose="020F0502020204030204" pitchFamily="34" charset="0"/>
                <a:cs typeface="Calibri" panose="020F0502020204030204" pitchFamily="34" charset="0"/>
              </a:rPr>
              <a:t>Student Mobility: Why Thailand?</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287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anim calcmode="lin" valueType="num">
                                      <p:cBhvr additive="base">
                                        <p:cTn id="31"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xEl>
                                              <p:pRg st="7" end="7"/>
                                            </p:txEl>
                                          </p:spTgt>
                                        </p:tgtEl>
                                        <p:attrNameLst>
                                          <p:attrName>style.visibility</p:attrName>
                                        </p:attrNameLst>
                                      </p:cBhvr>
                                      <p:to>
                                        <p:strVal val="visible"/>
                                      </p:to>
                                    </p:set>
                                    <p:anim calcmode="lin" valueType="num">
                                      <p:cBhvr additive="base">
                                        <p:cTn id="3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sz="3200" dirty="0">
                <a:latin typeface="Calibri" panose="020F0502020204030204" pitchFamily="34" charset="0"/>
                <a:cs typeface="Calibri" panose="020F0502020204030204" pitchFamily="34" charset="0"/>
              </a:rPr>
              <a:t>Airport transfers</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Clean, secure accommodation</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Visa facilitation</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Excellent medical facilities</a:t>
            </a: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Student Mobility: Pastoral Care</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777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 calcmode="lin" valueType="num">
                                      <p:cBhvr additive="base">
                                        <p:cTn id="19"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anim calcmode="lin" valueType="num">
                                      <p:cBhvr additive="base">
                                        <p:cTn id="25"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Student Mobility: Cost</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7" name="Title 1"/>
          <p:cNvSpPr>
            <a:spLocks noGrp="1"/>
          </p:cNvSpPr>
          <p:nvPr>
            <p:ph idx="1"/>
          </p:nvPr>
        </p:nvSpPr>
        <p:spPr>
          <a:xfrm>
            <a:off x="539552" y="1494440"/>
            <a:ext cx="8147248" cy="4512851"/>
          </a:xfrm>
          <a:prstGeom prst="rect">
            <a:avLst/>
          </a:prstGeom>
        </p:spPr>
        <p:txBody>
          <a:bodyPr/>
          <a:lstStyle>
            <a:lvl1pPr algn="l" rtl="0" fontAlgn="base">
              <a:spcBef>
                <a:spcPct val="0"/>
              </a:spcBef>
              <a:spcAft>
                <a:spcPct val="0"/>
              </a:spcAft>
              <a:defRPr sz="4000" b="1">
                <a:solidFill>
                  <a:schemeClr val="tx2"/>
                </a:solidFill>
                <a:latin typeface="+mj-lt"/>
                <a:ea typeface="+mj-ea"/>
                <a:cs typeface="+mj-cs"/>
              </a:defRPr>
            </a:lvl1pPr>
            <a:lvl2pPr algn="l" rtl="0" fontAlgn="base">
              <a:spcBef>
                <a:spcPct val="0"/>
              </a:spcBef>
              <a:spcAft>
                <a:spcPct val="0"/>
              </a:spcAft>
              <a:defRPr sz="4000" b="1">
                <a:solidFill>
                  <a:schemeClr val="tx2"/>
                </a:solidFill>
                <a:latin typeface="Arial" charset="0"/>
                <a:ea typeface="ＭＳ Ｐゴシック" charset="-128"/>
              </a:defRPr>
            </a:lvl2pPr>
            <a:lvl3pPr algn="l" rtl="0" fontAlgn="base">
              <a:spcBef>
                <a:spcPct val="0"/>
              </a:spcBef>
              <a:spcAft>
                <a:spcPct val="0"/>
              </a:spcAft>
              <a:defRPr sz="4000" b="1">
                <a:solidFill>
                  <a:schemeClr val="tx2"/>
                </a:solidFill>
                <a:latin typeface="Arial" charset="0"/>
                <a:ea typeface="ＭＳ Ｐゴシック" charset="-128"/>
              </a:defRPr>
            </a:lvl3pPr>
            <a:lvl4pPr algn="l" rtl="0" fontAlgn="base">
              <a:spcBef>
                <a:spcPct val="0"/>
              </a:spcBef>
              <a:spcAft>
                <a:spcPct val="0"/>
              </a:spcAft>
              <a:defRPr sz="4000" b="1">
                <a:solidFill>
                  <a:schemeClr val="tx2"/>
                </a:solidFill>
                <a:latin typeface="Arial" charset="0"/>
                <a:ea typeface="ＭＳ Ｐゴシック" charset="-128"/>
              </a:defRPr>
            </a:lvl4pPr>
            <a:lvl5pPr algn="l" rtl="0" fontAlgn="base">
              <a:spcBef>
                <a:spcPct val="0"/>
              </a:spcBef>
              <a:spcAft>
                <a:spcPct val="0"/>
              </a:spcAft>
              <a:defRPr sz="4000" b="1">
                <a:solidFill>
                  <a:schemeClr val="tx2"/>
                </a:solidFill>
                <a:latin typeface="Arial" charset="0"/>
                <a:ea typeface="ＭＳ Ｐゴシック" charset="-128"/>
              </a:defRPr>
            </a:lvl5pPr>
            <a:lvl6pPr marL="457200" algn="l" rtl="0" fontAlgn="base">
              <a:spcBef>
                <a:spcPct val="0"/>
              </a:spcBef>
              <a:spcAft>
                <a:spcPct val="0"/>
              </a:spcAft>
              <a:defRPr sz="4000" b="1">
                <a:solidFill>
                  <a:schemeClr val="tx2"/>
                </a:solidFill>
                <a:latin typeface="Arial" charset="0"/>
                <a:ea typeface="ＭＳ Ｐゴシック" charset="-128"/>
              </a:defRPr>
            </a:lvl6pPr>
            <a:lvl7pPr marL="914400" algn="l" rtl="0" fontAlgn="base">
              <a:spcBef>
                <a:spcPct val="0"/>
              </a:spcBef>
              <a:spcAft>
                <a:spcPct val="0"/>
              </a:spcAft>
              <a:defRPr sz="4000" b="1">
                <a:solidFill>
                  <a:schemeClr val="tx2"/>
                </a:solidFill>
                <a:latin typeface="Arial" charset="0"/>
                <a:ea typeface="ＭＳ Ｐゴシック" charset="-128"/>
              </a:defRPr>
            </a:lvl7pPr>
            <a:lvl8pPr marL="1371600" algn="l" rtl="0" fontAlgn="base">
              <a:spcBef>
                <a:spcPct val="0"/>
              </a:spcBef>
              <a:spcAft>
                <a:spcPct val="0"/>
              </a:spcAft>
              <a:defRPr sz="4000" b="1">
                <a:solidFill>
                  <a:schemeClr val="tx2"/>
                </a:solidFill>
                <a:latin typeface="Arial" charset="0"/>
                <a:ea typeface="ＭＳ Ｐゴシック" charset="-128"/>
              </a:defRPr>
            </a:lvl8pPr>
            <a:lvl9pPr marL="1828800" algn="l" rtl="0" fontAlgn="base">
              <a:spcBef>
                <a:spcPct val="0"/>
              </a:spcBef>
              <a:spcAft>
                <a:spcPct val="0"/>
              </a:spcAft>
              <a:defRPr sz="4000" b="1">
                <a:solidFill>
                  <a:schemeClr val="tx2"/>
                </a:solidFill>
                <a:latin typeface="Arial" charset="0"/>
                <a:ea typeface="ＭＳ Ｐゴシック" charset="-128"/>
              </a:defRPr>
            </a:lvl9pPr>
          </a:lstStyle>
          <a:p>
            <a:pPr marL="109728" indent="0">
              <a:buNone/>
            </a:pPr>
            <a:endParaRPr lang="en-AU" sz="1800" dirty="0">
              <a:solidFill>
                <a:schemeClr val="tx1"/>
              </a:solidFill>
              <a:latin typeface="+mn-lt"/>
              <a:cs typeface="Calibri" pitchFamily="34" charset="0"/>
            </a:endParaRPr>
          </a:p>
        </p:txBody>
      </p:sp>
      <p:grpSp>
        <p:nvGrpSpPr>
          <p:cNvPr id="8" name="Group 7"/>
          <p:cNvGrpSpPr/>
          <p:nvPr/>
        </p:nvGrpSpPr>
        <p:grpSpPr>
          <a:xfrm>
            <a:off x="683568" y="1494440"/>
            <a:ext cx="7666800" cy="4608511"/>
            <a:chOff x="460002" y="1676400"/>
            <a:chExt cx="8237141" cy="5000511"/>
          </a:xfrm>
        </p:grpSpPr>
        <p:pic>
          <p:nvPicPr>
            <p:cNvPr id="9" name="table"/>
            <p:cNvPicPr>
              <a:picLocks noChangeAspect="1"/>
            </p:cNvPicPr>
            <p:nvPr/>
          </p:nvPicPr>
          <p:blipFill>
            <a:blip r:embed="rId3"/>
            <a:stretch>
              <a:fillRect/>
            </a:stretch>
          </p:blipFill>
          <p:spPr>
            <a:xfrm>
              <a:off x="482784" y="1676400"/>
              <a:ext cx="8208912" cy="1168152"/>
            </a:xfrm>
            <a:prstGeom prst="rect">
              <a:avLst/>
            </a:prstGeom>
          </p:spPr>
        </p:pic>
        <p:pic>
          <p:nvPicPr>
            <p:cNvPr id="10" name="table"/>
            <p:cNvPicPr>
              <a:picLocks noChangeAspect="1"/>
            </p:cNvPicPr>
            <p:nvPr/>
          </p:nvPicPr>
          <p:blipFill>
            <a:blip r:embed="rId4"/>
            <a:stretch>
              <a:fillRect/>
            </a:stretch>
          </p:blipFill>
          <p:spPr>
            <a:xfrm>
              <a:off x="467544" y="2996952"/>
              <a:ext cx="8208912" cy="1728192"/>
            </a:xfrm>
            <a:prstGeom prst="rect">
              <a:avLst/>
            </a:prstGeom>
          </p:spPr>
        </p:pic>
        <p:pic>
          <p:nvPicPr>
            <p:cNvPr id="12" name="table"/>
            <p:cNvPicPr>
              <a:picLocks noChangeAspect="1"/>
            </p:cNvPicPr>
            <p:nvPr/>
          </p:nvPicPr>
          <p:blipFill>
            <a:blip r:embed="rId5"/>
            <a:stretch>
              <a:fillRect/>
            </a:stretch>
          </p:blipFill>
          <p:spPr>
            <a:xfrm>
              <a:off x="467544" y="4725145"/>
              <a:ext cx="8229599" cy="864096"/>
            </a:xfrm>
            <a:prstGeom prst="rect">
              <a:avLst/>
            </a:prstGeom>
          </p:spPr>
        </p:pic>
        <p:sp>
          <p:nvSpPr>
            <p:cNvPr id="13" name="Rectangle 12"/>
            <p:cNvSpPr/>
            <p:nvPr/>
          </p:nvSpPr>
          <p:spPr>
            <a:xfrm>
              <a:off x="460002" y="5661248"/>
              <a:ext cx="8216454" cy="101566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latin typeface="Calibri" pitchFamily="34" charset="0"/>
                </a:rPr>
                <a:t>Notes: </a:t>
              </a:r>
              <a:r>
                <a:rPr lang="en-AU" sz="1200" dirty="0" smtClean="0">
                  <a:latin typeface="Calibri" pitchFamily="34" charset="0"/>
                </a:rPr>
                <a:t> </a:t>
              </a:r>
              <a:r>
                <a:rPr lang="en-GB" sz="1200" dirty="0" smtClean="0">
                  <a:latin typeface="Calibri" pitchFamily="34" charset="0"/>
                </a:rPr>
                <a:t>Tuition </a:t>
              </a:r>
              <a:r>
                <a:rPr lang="en-GB" sz="1200" dirty="0">
                  <a:latin typeface="Calibri" pitchFamily="34" charset="0"/>
                </a:rPr>
                <a:t>fee based on general study disciplines: business, IT, Engineering, social sciences, arts, </a:t>
              </a:r>
              <a:r>
                <a:rPr lang="en-GB" sz="1200" dirty="0" smtClean="0">
                  <a:latin typeface="Calibri" pitchFamily="34" charset="0"/>
                </a:rPr>
                <a:t>communication.</a:t>
              </a:r>
              <a:endParaRPr lang="en-AU" sz="1200" dirty="0">
                <a:latin typeface="Calibri" pitchFamily="34" charset="0"/>
              </a:endParaRPr>
            </a:p>
            <a:p>
              <a:pPr lvl="0"/>
              <a:r>
                <a:rPr lang="en-GB" sz="1200" dirty="0" smtClean="0">
                  <a:latin typeface="Calibri" pitchFamily="34" charset="0"/>
                </a:rPr>
                <a:t>              Thailand’s </a:t>
              </a:r>
              <a:r>
                <a:rPr lang="en-GB" sz="1200" dirty="0">
                  <a:latin typeface="Calibri" pitchFamily="34" charset="0"/>
                </a:rPr>
                <a:t>annual tuition fee will be less in regional </a:t>
              </a:r>
              <a:r>
                <a:rPr lang="en-GB" sz="1200" dirty="0" smtClean="0">
                  <a:latin typeface="Calibri" pitchFamily="34" charset="0"/>
                </a:rPr>
                <a:t>universities.</a:t>
              </a:r>
              <a:endParaRPr lang="en-AU" sz="1200" dirty="0">
                <a:latin typeface="Calibri" pitchFamily="34" charset="0"/>
              </a:endParaRPr>
            </a:p>
            <a:p>
              <a:r>
                <a:rPr lang="en-GB" sz="1200" dirty="0">
                  <a:latin typeface="Calibri" pitchFamily="34" charset="0"/>
                </a:rPr>
                <a:t>Source: </a:t>
              </a:r>
              <a:r>
                <a:rPr lang="en-AU" sz="1200" dirty="0" smtClean="0">
                  <a:latin typeface="Calibri" pitchFamily="34" charset="0"/>
                </a:rPr>
                <a:t>HSBC </a:t>
              </a:r>
              <a:r>
                <a:rPr lang="en-AU" sz="1200" dirty="0">
                  <a:latin typeface="Calibri" pitchFamily="34" charset="0"/>
                </a:rPr>
                <a:t>research Aug 2013: Review data on higher education in 13 countries </a:t>
              </a:r>
            </a:p>
            <a:p>
              <a:pPr lvl="0"/>
              <a:r>
                <a:rPr lang="en-AU" sz="1200" dirty="0" smtClean="0">
                  <a:latin typeface="Calibri" pitchFamily="34" charset="0"/>
                </a:rPr>
                <a:t>              www.studyinthailand.org</a:t>
              </a:r>
              <a:endParaRPr lang="en-AU" sz="1200" dirty="0">
                <a:latin typeface="Calibri" pitchFamily="34" charset="0"/>
              </a:endParaRPr>
            </a:p>
            <a:p>
              <a:pPr lvl="0"/>
              <a:r>
                <a:rPr lang="en-AU" sz="1200" b="1" dirty="0" smtClean="0">
                  <a:latin typeface="Calibri" pitchFamily="34" charset="0"/>
                </a:rPr>
                <a:t>              </a:t>
              </a:r>
              <a:r>
                <a:rPr lang="en-AU" sz="1200" dirty="0" smtClean="0">
                  <a:latin typeface="Calibri" pitchFamily="34" charset="0"/>
                </a:rPr>
                <a:t>Thailand</a:t>
              </a:r>
              <a:r>
                <a:rPr lang="en-AU" sz="1200" dirty="0">
                  <a:latin typeface="Calibri" pitchFamily="34" charset="0"/>
                </a:rPr>
                <a:t>: A Study Abroad for Australian Students Guidebook by AEI</a:t>
              </a:r>
            </a:p>
          </p:txBody>
        </p:sp>
      </p:grpSp>
      <p:sp>
        <p:nvSpPr>
          <p:cNvPr id="4" name="TextBox 3"/>
          <p:cNvSpPr txBox="1"/>
          <p:nvPr/>
        </p:nvSpPr>
        <p:spPr>
          <a:xfrm>
            <a:off x="604570" y="1152936"/>
            <a:ext cx="7704856" cy="369332"/>
          </a:xfrm>
          <a:prstGeom prst="rect">
            <a:avLst/>
          </a:prstGeom>
          <a:noFill/>
        </p:spPr>
        <p:txBody>
          <a:bodyPr wrap="square" rtlCol="0">
            <a:spAutoFit/>
          </a:bodyPr>
          <a:lstStyle/>
          <a:p>
            <a:pPr marL="109728" indent="0">
              <a:buNone/>
            </a:pPr>
            <a:r>
              <a:rPr lang="en-US" b="1" dirty="0" smtClean="0">
                <a:solidFill>
                  <a:schemeClr val="tx1"/>
                </a:solidFill>
                <a:latin typeface="Calibri" panose="020F0502020204030204" pitchFamily="34" charset="0"/>
                <a:cs typeface="Calibri" panose="020F0502020204030204" pitchFamily="34" charset="0"/>
              </a:rPr>
              <a:t>Average annual cost for international students</a:t>
            </a:r>
            <a:endParaRPr lang="en-AU"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1316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UTS</a:t>
            </a:r>
            <a:r>
              <a:rPr lang="en-US" dirty="0">
                <a:latin typeface="Calibri" panose="020F0502020204030204" pitchFamily="34" charset="0"/>
                <a:cs typeface="Calibri" panose="020F0502020204030204" pitchFamily="34" charset="0"/>
              </a:rPr>
              <a:t> and Phranakorn Rajabhat University</a:t>
            </a:r>
          </a:p>
          <a:p>
            <a:pPr lvl="1"/>
            <a:r>
              <a:rPr lang="en-US" dirty="0">
                <a:latin typeface="Calibri" panose="020F0502020204030204" pitchFamily="34" charset="0"/>
                <a:cs typeface="Calibri" panose="020F0502020204030204" pitchFamily="34" charset="0"/>
              </a:rPr>
              <a:t>Teaching </a:t>
            </a:r>
            <a:r>
              <a:rPr lang="en-US" sz="2400" dirty="0">
                <a:latin typeface="Calibri" panose="020F0502020204030204" pitchFamily="34" charset="0"/>
                <a:cs typeface="Calibri" panose="020F0502020204030204" pitchFamily="34" charset="0"/>
              </a:rPr>
              <a:t>practicum</a:t>
            </a:r>
            <a:r>
              <a:rPr lang="en-US" dirty="0">
                <a:latin typeface="Calibri" panose="020F0502020204030204" pitchFamily="34" charset="0"/>
                <a:cs typeface="Calibri" panose="020F0502020204030204" pitchFamily="34" charset="0"/>
              </a:rPr>
              <a:t> – 12 students last July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SCU and Naresuan University</a:t>
            </a:r>
          </a:p>
          <a:p>
            <a:pPr lvl="1"/>
            <a:r>
              <a:rPr lang="en-US" dirty="0">
                <a:latin typeface="Calibri" panose="020F0502020204030204" pitchFamily="34" charset="0"/>
                <a:cs typeface="Calibri" panose="020F0502020204030204" pitchFamily="34" charset="0"/>
              </a:rPr>
              <a:t>Cultural study and English language training</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Deakin </a:t>
            </a:r>
            <a:r>
              <a:rPr lang="en-US" sz="2800" dirty="0">
                <a:latin typeface="Calibri" panose="020F0502020204030204" pitchFamily="34" charset="0"/>
                <a:cs typeface="Calibri" panose="020F0502020204030204" pitchFamily="34" charset="0"/>
              </a:rPr>
              <a:t>University</a:t>
            </a:r>
            <a:r>
              <a:rPr lang="en-US" dirty="0">
                <a:latin typeface="Calibri" panose="020F0502020204030204" pitchFamily="34" charset="0"/>
                <a:cs typeface="Calibri" panose="020F0502020204030204" pitchFamily="34" charset="0"/>
              </a:rPr>
              <a:t> and KMUTT</a:t>
            </a:r>
          </a:p>
          <a:p>
            <a:pPr lvl="1"/>
            <a:r>
              <a:rPr lang="en-US" dirty="0">
                <a:latin typeface="Calibri" panose="020F0502020204030204" pitchFamily="34" charset="0"/>
                <a:cs typeface="Calibri" panose="020F0502020204030204" pitchFamily="34" charset="0"/>
              </a:rPr>
              <a:t>Cross-Asia architectural experience</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(Very) few semester-long experiences – yet!</a:t>
            </a:r>
          </a:p>
          <a:p>
            <a:pPr marL="109728" indent="0">
              <a:buNone/>
            </a:pPr>
            <a:endParaRPr lang="en-AU" sz="2800" b="1" i="1"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Student Mobility: Examples</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778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 calcmode="lin" valueType="num">
                                      <p:cBhvr additive="base">
                                        <p:cTn id="1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additive="base">
                                        <p:cTn id="2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 calcmode="lin" valueType="num">
                                      <p:cBhvr additive="base">
                                        <p:cTn id="2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 calcmode="lin" valueType="num">
                                      <p:cBhvr additive="base">
                                        <p:cTn id="31"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xEl>
                                              <p:pRg st="9" end="9"/>
                                            </p:txEl>
                                          </p:spTgt>
                                        </p:tgtEl>
                                        <p:attrNameLst>
                                          <p:attrName>style.visibility</p:attrName>
                                        </p:attrNameLst>
                                      </p:cBhvr>
                                      <p:to>
                                        <p:strVal val="visible"/>
                                      </p:to>
                                    </p:set>
                                    <p:anim calcmode="lin" valueType="num">
                                      <p:cBhvr additive="base">
                                        <p:cTn id="37"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Thailand offers a range of </a:t>
            </a:r>
            <a:r>
              <a:rPr lang="en-US" dirty="0" smtClean="0">
                <a:latin typeface="Calibri" panose="020F0502020204030204" pitchFamily="34" charset="0"/>
                <a:cs typeface="Calibri" panose="020F0502020204030204" pitchFamily="34" charset="0"/>
              </a:rPr>
              <a:t>possibilities</a:t>
            </a:r>
          </a:p>
          <a:p>
            <a:pPr lvl="1"/>
            <a:r>
              <a:rPr lang="en-US" dirty="0" smtClean="0">
                <a:latin typeface="Calibri" panose="020F0502020204030204" pitchFamily="34" charset="0"/>
                <a:cs typeface="Calibri" panose="020F0502020204030204" pitchFamily="34" charset="0"/>
              </a:rPr>
              <a:t>outward mobility</a:t>
            </a:r>
          </a:p>
          <a:p>
            <a:pPr lvl="1"/>
            <a:r>
              <a:rPr lang="en-US" dirty="0" smtClean="0">
                <a:latin typeface="Calibri" panose="020F0502020204030204" pitchFamily="34" charset="0"/>
                <a:cs typeface="Calibri" panose="020F0502020204030204" pitchFamily="34" charset="0"/>
              </a:rPr>
              <a:t>research collaboration</a:t>
            </a:r>
          </a:p>
          <a:p>
            <a:pPr lvl="1"/>
            <a:r>
              <a:rPr lang="en-US" dirty="0" smtClean="0">
                <a:latin typeface="Calibri" panose="020F0502020204030204" pitchFamily="34" charset="0"/>
                <a:cs typeface="Calibri" panose="020F0502020204030204" pitchFamily="34" charset="0"/>
              </a:rPr>
              <a:t>academic exchanges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Australia generally unaware of </a:t>
            </a:r>
            <a:r>
              <a:rPr lang="en-US" dirty="0" smtClean="0">
                <a:latin typeface="Calibri" panose="020F0502020204030204" pitchFamily="34" charset="0"/>
                <a:cs typeface="Calibri" panose="020F0502020204030204" pitchFamily="34" charset="0"/>
              </a:rPr>
              <a:t>them</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New Colombo Plan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Thailand in Focus: Why?</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019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 calcmode="lin" valueType="num">
                                      <p:cBhvr additive="base">
                                        <p:cTn id="15"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additive="base">
                                        <p:cTn id="1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anim calcmode="lin" valueType="num">
                                      <p:cBhvr additive="base">
                                        <p:cTn id="25"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 calcmode="lin" valueType="num">
                                      <p:cBhvr additive="base">
                                        <p:cTn id="31"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sz="2800" dirty="0" smtClean="0">
                <a:latin typeface="Calibri" panose="020F0502020204030204" pitchFamily="34" charset="0"/>
                <a:cs typeface="Calibri" panose="020F0502020204030204" pitchFamily="34" charset="0"/>
              </a:rPr>
              <a:t>Increase the number of Australian students in Asia</a:t>
            </a:r>
          </a:p>
          <a:p>
            <a:pPr lvl="1"/>
            <a:r>
              <a:rPr lang="en-AU" sz="2800" dirty="0" smtClean="0">
                <a:latin typeface="Calibri" panose="020F0502020204030204" pitchFamily="34" charset="0"/>
                <a:cs typeface="Calibri" panose="020F0502020204030204" pitchFamily="34" charset="0"/>
              </a:rPr>
              <a:t>study</a:t>
            </a:r>
          </a:p>
          <a:p>
            <a:pPr lvl="1"/>
            <a:r>
              <a:rPr lang="en-AU" sz="2800" dirty="0" smtClean="0">
                <a:latin typeface="Calibri" panose="020F0502020204030204" pitchFamily="34" charset="0"/>
                <a:cs typeface="Calibri" panose="020F0502020204030204" pitchFamily="34" charset="0"/>
              </a:rPr>
              <a:t>internships</a:t>
            </a:r>
          </a:p>
          <a:p>
            <a:pPr lvl="1"/>
            <a:endParaRPr lang="en-AU" sz="2800" dirty="0">
              <a:latin typeface="Calibri" panose="020F0502020204030204" pitchFamily="34" charset="0"/>
              <a:cs typeface="Calibri" panose="020F0502020204030204" pitchFamily="34" charset="0"/>
            </a:endParaRPr>
          </a:p>
          <a:p>
            <a:r>
              <a:rPr lang="en-AU" sz="2800" dirty="0" smtClean="0">
                <a:latin typeface="Calibri" panose="020F0502020204030204" pitchFamily="34" charset="0"/>
                <a:cs typeface="Calibri" panose="020F0502020204030204" pitchFamily="34" charset="0"/>
              </a:rPr>
              <a:t>2014 pilot program</a:t>
            </a:r>
          </a:p>
          <a:p>
            <a:pPr lvl="1"/>
            <a:r>
              <a:rPr lang="en-AU" sz="2800" dirty="0" smtClean="0">
                <a:latin typeface="Calibri" panose="020F0502020204030204" pitchFamily="34" charset="0"/>
                <a:cs typeface="Calibri" panose="020F0502020204030204" pitchFamily="34" charset="0"/>
              </a:rPr>
              <a:t>Hong Kong, Indonesia, Japan, Singapore</a:t>
            </a:r>
          </a:p>
          <a:p>
            <a:pPr lvl="1"/>
            <a:endParaRPr lang="en-AU" sz="2800" dirty="0" smtClean="0">
              <a:latin typeface="Calibri" panose="020F0502020204030204" pitchFamily="34" charset="0"/>
              <a:cs typeface="Calibri" panose="020F0502020204030204" pitchFamily="34" charset="0"/>
            </a:endParaRPr>
          </a:p>
          <a:p>
            <a:r>
              <a:rPr lang="en-AU" sz="2800" dirty="0" smtClean="0">
                <a:latin typeface="Calibri" panose="020F0502020204030204" pitchFamily="34" charset="0"/>
                <a:cs typeface="Calibri" panose="020F0502020204030204" pitchFamily="34" charset="0"/>
              </a:rPr>
              <a:t>2015 – full implementation</a:t>
            </a:r>
          </a:p>
          <a:p>
            <a:endParaRPr lang="en-AU" sz="2800" dirty="0">
              <a:latin typeface="Calibri" panose="020F0502020204030204" pitchFamily="34" charset="0"/>
              <a:cs typeface="Calibri" panose="020F0502020204030204" pitchFamily="34" charset="0"/>
            </a:endParaRPr>
          </a:p>
          <a:p>
            <a:r>
              <a:rPr lang="en-AU" sz="2800" dirty="0" smtClean="0">
                <a:latin typeface="Calibri" panose="020F0502020204030204" pitchFamily="34" charset="0"/>
                <a:cs typeface="Calibri" panose="020F0502020204030204" pitchFamily="34" charset="0"/>
              </a:rPr>
              <a:t>Wide range of disciplines</a:t>
            </a:r>
          </a:p>
          <a:p>
            <a:endParaRPr lang="en-AU" dirty="0"/>
          </a:p>
        </p:txBody>
      </p:sp>
      <p:sp>
        <p:nvSpPr>
          <p:cNvPr id="3" name="Title 2"/>
          <p:cNvSpPr>
            <a:spLocks noGrp="1"/>
          </p:cNvSpPr>
          <p:nvPr>
            <p:ph type="title"/>
          </p:nvPr>
        </p:nvSpPr>
        <p:spPr/>
        <p:txBody>
          <a:bodyPr/>
          <a:lstStyle/>
          <a:p>
            <a:pPr algn="ctr"/>
            <a:r>
              <a:rPr lang="en-AU" dirty="0" smtClean="0"/>
              <a:t>New Colombo Plan: Aim</a:t>
            </a:r>
            <a:endParaRPr lang="en-AU" dirty="0"/>
          </a:p>
        </p:txBody>
      </p:sp>
    </p:spTree>
    <p:extLst>
      <p:ext uri="{BB962C8B-B14F-4D97-AF65-F5344CB8AC3E}">
        <p14:creationId xmlns:p14="http://schemas.microsoft.com/office/powerpoint/2010/main" val="227025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AU" sz="4500" dirty="0">
                <a:latin typeface="Calibri" panose="020F0502020204030204" pitchFamily="34" charset="0"/>
                <a:cs typeface="Calibri" panose="020F0502020204030204" pitchFamily="34" charset="0"/>
              </a:rPr>
              <a:t>$100 million (5 years)</a:t>
            </a:r>
          </a:p>
          <a:p>
            <a:endParaRPr lang="en-AU" sz="3500" dirty="0" smtClean="0">
              <a:latin typeface="Calibri" panose="020F0502020204030204" pitchFamily="34" charset="0"/>
              <a:cs typeface="Calibri" panose="020F0502020204030204" pitchFamily="34" charset="0"/>
            </a:endParaRPr>
          </a:p>
          <a:p>
            <a:r>
              <a:rPr lang="en-AU" sz="4500" dirty="0" smtClean="0">
                <a:latin typeface="Calibri" panose="020F0502020204030204" pitchFamily="34" charset="0"/>
                <a:cs typeface="Calibri" panose="020F0502020204030204" pitchFamily="34" charset="0"/>
              </a:rPr>
              <a:t>Funding covers:</a:t>
            </a:r>
          </a:p>
          <a:p>
            <a:pPr lvl="1"/>
            <a:r>
              <a:rPr lang="en-AU" sz="3500" dirty="0" smtClean="0">
                <a:latin typeface="Calibri" panose="020F0502020204030204" pitchFamily="34" charset="0"/>
                <a:cs typeface="Calibri" panose="020F0502020204030204" pitchFamily="34" charset="0"/>
              </a:rPr>
              <a:t>host institution fees</a:t>
            </a:r>
          </a:p>
          <a:p>
            <a:pPr lvl="1"/>
            <a:r>
              <a:rPr lang="en-AU" sz="3500" dirty="0" smtClean="0">
                <a:latin typeface="Calibri" panose="020F0502020204030204" pitchFamily="34" charset="0"/>
                <a:cs typeface="Calibri" panose="020F0502020204030204" pitchFamily="34" charset="0"/>
              </a:rPr>
              <a:t>two-way travel</a:t>
            </a:r>
          </a:p>
          <a:p>
            <a:pPr lvl="1"/>
            <a:r>
              <a:rPr lang="en-AU" sz="3500" dirty="0" smtClean="0">
                <a:latin typeface="Calibri" panose="020F0502020204030204" pitchFamily="34" charset="0"/>
                <a:cs typeface="Calibri" panose="020F0502020204030204" pitchFamily="34" charset="0"/>
              </a:rPr>
              <a:t>living stipend</a:t>
            </a:r>
          </a:p>
          <a:p>
            <a:pPr lvl="1"/>
            <a:r>
              <a:rPr lang="en-AU" sz="3500" dirty="0" smtClean="0">
                <a:latin typeface="Calibri" panose="020F0502020204030204" pitchFamily="34" charset="0"/>
                <a:cs typeface="Calibri" panose="020F0502020204030204" pitchFamily="34" charset="0"/>
              </a:rPr>
              <a:t>insurance</a:t>
            </a:r>
          </a:p>
          <a:p>
            <a:endParaRPr lang="en-AU" sz="3500" dirty="0" smtClean="0">
              <a:latin typeface="Calibri" panose="020F0502020204030204" pitchFamily="34" charset="0"/>
              <a:cs typeface="Calibri" panose="020F0502020204030204" pitchFamily="34" charset="0"/>
            </a:endParaRPr>
          </a:p>
          <a:p>
            <a:r>
              <a:rPr lang="en-AU" sz="4500" dirty="0" smtClean="0">
                <a:latin typeface="Calibri" panose="020F0502020204030204" pitchFamily="34" charset="0"/>
                <a:cs typeface="Calibri" panose="020F0502020204030204" pitchFamily="34" charset="0"/>
              </a:rPr>
              <a:t>Open to Australian undergraduates</a:t>
            </a:r>
          </a:p>
          <a:p>
            <a:pPr lvl="1"/>
            <a:r>
              <a:rPr lang="en-AU" sz="3500" dirty="0" smtClean="0">
                <a:latin typeface="Calibri" panose="020F0502020204030204" pitchFamily="34" charset="0"/>
                <a:cs typeface="Calibri" panose="020F0502020204030204" pitchFamily="34" charset="0"/>
              </a:rPr>
              <a:t>18 to 28 years</a:t>
            </a:r>
          </a:p>
          <a:p>
            <a:pPr lvl="1"/>
            <a:r>
              <a:rPr lang="en-AU" sz="3500" dirty="0" smtClean="0">
                <a:latin typeface="Calibri" panose="020F0502020204030204" pitchFamily="34" charset="0"/>
                <a:cs typeface="Calibri" panose="020F0502020204030204" pitchFamily="34" charset="0"/>
              </a:rPr>
              <a:t>studying at an Australian university</a:t>
            </a:r>
          </a:p>
          <a:p>
            <a:pPr lvl="1"/>
            <a:endParaRPr lang="en-AU" sz="3500" dirty="0" smtClean="0">
              <a:latin typeface="Calibri" panose="020F0502020204030204" pitchFamily="34" charset="0"/>
              <a:cs typeface="Calibri" panose="020F0502020204030204" pitchFamily="34" charset="0"/>
            </a:endParaRPr>
          </a:p>
          <a:p>
            <a:r>
              <a:rPr lang="en-AU" sz="4500" dirty="0" smtClean="0">
                <a:latin typeface="Calibri" panose="020F0502020204030204" pitchFamily="34" charset="0"/>
                <a:cs typeface="Calibri" panose="020F0502020204030204" pitchFamily="34" charset="0"/>
              </a:rPr>
              <a:t>Credit </a:t>
            </a:r>
            <a:r>
              <a:rPr lang="en-AU" sz="4500" dirty="0">
                <a:latin typeface="Calibri" panose="020F0502020204030204" pitchFamily="34" charset="0"/>
                <a:cs typeface="Calibri" panose="020F0502020204030204" pitchFamily="34" charset="0"/>
              </a:rPr>
              <a:t>recognition is essential</a:t>
            </a:r>
          </a:p>
          <a:p>
            <a:endParaRPr lang="en-AU" dirty="0"/>
          </a:p>
          <a:p>
            <a:pPr lvl="1"/>
            <a:endParaRPr lang="en-AU" dirty="0"/>
          </a:p>
        </p:txBody>
      </p:sp>
      <p:sp>
        <p:nvSpPr>
          <p:cNvPr id="3" name="Title 2"/>
          <p:cNvSpPr>
            <a:spLocks noGrp="1"/>
          </p:cNvSpPr>
          <p:nvPr>
            <p:ph type="title"/>
          </p:nvPr>
        </p:nvSpPr>
        <p:spPr/>
        <p:txBody>
          <a:bodyPr>
            <a:normAutofit/>
          </a:bodyPr>
          <a:lstStyle/>
          <a:p>
            <a:pPr algn="ctr"/>
            <a:r>
              <a:rPr lang="en-AU" dirty="0" smtClean="0"/>
              <a:t>NCP: Funding &amp; Eligibility</a:t>
            </a:r>
            <a:endParaRPr lang="en-AU" dirty="0"/>
          </a:p>
        </p:txBody>
      </p:sp>
    </p:spTree>
    <p:extLst>
      <p:ext uri="{BB962C8B-B14F-4D97-AF65-F5344CB8AC3E}">
        <p14:creationId xmlns:p14="http://schemas.microsoft.com/office/powerpoint/2010/main" val="122553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additive="base">
                                        <p:cTn id="3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12" end="12"/>
                                            </p:txEl>
                                          </p:spTgt>
                                        </p:tgtEl>
                                        <p:attrNameLst>
                                          <p:attrName>style.visibility</p:attrName>
                                        </p:attrNameLst>
                                      </p:cBhvr>
                                      <p:to>
                                        <p:strVal val="visible"/>
                                      </p:to>
                                    </p:set>
                                    <p:anim calcmode="lin" valueType="num">
                                      <p:cBhvr additive="base">
                                        <p:cTn id="4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smtClean="0"/>
          </a:p>
          <a:p>
            <a:r>
              <a:rPr lang="en-AU" sz="3600" dirty="0" smtClean="0">
                <a:latin typeface="Calibri" panose="020F0502020204030204" pitchFamily="34" charset="0"/>
                <a:cs typeface="Calibri" panose="020F0502020204030204" pitchFamily="34" charset="0"/>
              </a:rPr>
              <a:t>NCP is demand driven and flexible</a:t>
            </a:r>
          </a:p>
          <a:p>
            <a:endParaRPr lang="en-AU" sz="3600" dirty="0">
              <a:latin typeface="Calibri" panose="020F0502020204030204" pitchFamily="34" charset="0"/>
              <a:cs typeface="Calibri" panose="020F0502020204030204" pitchFamily="34" charset="0"/>
            </a:endParaRPr>
          </a:p>
          <a:p>
            <a:r>
              <a:rPr lang="en-AU" sz="3600" dirty="0" smtClean="0">
                <a:latin typeface="Calibri" panose="020F0502020204030204" pitchFamily="34" charset="0"/>
                <a:cs typeface="Calibri" panose="020F0502020204030204" pitchFamily="34" charset="0"/>
              </a:rPr>
              <a:t>Step 1: design a program with a partner in Asia</a:t>
            </a:r>
          </a:p>
          <a:p>
            <a:endParaRPr lang="en-AU" sz="3600" dirty="0">
              <a:latin typeface="Calibri" panose="020F0502020204030204" pitchFamily="34" charset="0"/>
              <a:cs typeface="Calibri" panose="020F0502020204030204" pitchFamily="34" charset="0"/>
            </a:endParaRPr>
          </a:p>
          <a:p>
            <a:r>
              <a:rPr lang="en-AU" sz="3600" dirty="0" smtClean="0">
                <a:latin typeface="Calibri" panose="020F0502020204030204" pitchFamily="34" charset="0"/>
                <a:cs typeface="Calibri" panose="020F0502020204030204" pitchFamily="34" charset="0"/>
              </a:rPr>
              <a:t>Step 2: lodge an application</a:t>
            </a:r>
            <a:endParaRPr lang="en-AU" sz="36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pPr algn="ctr"/>
            <a:r>
              <a:rPr lang="en-AU" dirty="0" smtClean="0"/>
              <a:t>NCP: Access</a:t>
            </a:r>
            <a:endParaRPr lang="en-AU" dirty="0"/>
          </a:p>
        </p:txBody>
      </p:sp>
    </p:spTree>
    <p:extLst>
      <p:ext uri="{BB962C8B-B14F-4D97-AF65-F5344CB8AC3E}">
        <p14:creationId xmlns:p14="http://schemas.microsoft.com/office/powerpoint/2010/main" val="212689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z="3200" dirty="0" smtClean="0">
                <a:latin typeface="Calibri" panose="020F0502020204030204" pitchFamily="34" charset="0"/>
                <a:cs typeface="Calibri" panose="020F0502020204030204" pitchFamily="34" charset="0"/>
              </a:rPr>
              <a:t>Internships and mentorships – a high priority</a:t>
            </a:r>
          </a:p>
          <a:p>
            <a:endParaRPr lang="en-AU" sz="3200" dirty="0">
              <a:latin typeface="Calibri" panose="020F0502020204030204" pitchFamily="34" charset="0"/>
              <a:cs typeface="Calibri" panose="020F0502020204030204" pitchFamily="34" charset="0"/>
            </a:endParaRPr>
          </a:p>
          <a:p>
            <a:pPr lvl="1"/>
            <a:r>
              <a:rPr lang="en-AU" sz="3200" dirty="0" smtClean="0">
                <a:latin typeface="Calibri" panose="020F0502020204030204" pitchFamily="34" charset="0"/>
                <a:cs typeface="Calibri" panose="020F0502020204030204" pitchFamily="34" charset="0"/>
              </a:rPr>
              <a:t>Work-ready students</a:t>
            </a:r>
          </a:p>
          <a:p>
            <a:pPr lvl="1"/>
            <a:r>
              <a:rPr lang="en-AU" sz="3200" dirty="0" smtClean="0">
                <a:latin typeface="Calibri" panose="020F0502020204030204" pitchFamily="34" charset="0"/>
                <a:cs typeface="Calibri" panose="020F0502020204030204" pitchFamily="34" charset="0"/>
              </a:rPr>
              <a:t>With professional connections in Asia</a:t>
            </a:r>
          </a:p>
          <a:p>
            <a:pPr lvl="1"/>
            <a:endParaRPr lang="en-AU" sz="3200" dirty="0">
              <a:latin typeface="Calibri" panose="020F0502020204030204" pitchFamily="34" charset="0"/>
              <a:cs typeface="Calibri" panose="020F0502020204030204" pitchFamily="34" charset="0"/>
            </a:endParaRPr>
          </a:p>
          <a:p>
            <a:r>
              <a:rPr lang="en-AU" sz="3200" dirty="0" smtClean="0">
                <a:latin typeface="Calibri" panose="020F0502020204030204" pitchFamily="34" charset="0"/>
                <a:cs typeface="Calibri" panose="020F0502020204030204" pitchFamily="34" charset="0"/>
              </a:rPr>
              <a:t>Strong interest from companies in Thailand</a:t>
            </a:r>
          </a:p>
          <a:p>
            <a:endParaRPr lang="en-AU" sz="3200" dirty="0">
              <a:latin typeface="Calibri" panose="020F0502020204030204" pitchFamily="34" charset="0"/>
              <a:cs typeface="Calibri" panose="020F0502020204030204" pitchFamily="34" charset="0"/>
            </a:endParaRPr>
          </a:p>
          <a:p>
            <a:r>
              <a:rPr lang="en-AU" sz="3200" dirty="0">
                <a:latin typeface="Calibri" panose="020F0502020204030204" pitchFamily="34" charset="0"/>
                <a:cs typeface="Calibri" panose="020F0502020204030204" pitchFamily="34" charset="0"/>
              </a:rPr>
              <a:t>Can the Embassy help?</a:t>
            </a:r>
          </a:p>
          <a:p>
            <a:endParaRPr lang="en-AU" dirty="0"/>
          </a:p>
        </p:txBody>
      </p:sp>
      <p:sp>
        <p:nvSpPr>
          <p:cNvPr id="3" name="Title 2"/>
          <p:cNvSpPr>
            <a:spLocks noGrp="1"/>
          </p:cNvSpPr>
          <p:nvPr>
            <p:ph type="title"/>
          </p:nvPr>
        </p:nvSpPr>
        <p:spPr/>
        <p:txBody>
          <a:bodyPr/>
          <a:lstStyle/>
          <a:p>
            <a:pPr algn="ctr"/>
            <a:r>
              <a:rPr lang="en-AU" dirty="0" smtClean="0"/>
              <a:t>NCP: Internships &amp; Mentorships</a:t>
            </a:r>
            <a:endParaRPr lang="en-AU" dirty="0"/>
          </a:p>
        </p:txBody>
      </p:sp>
    </p:spTree>
    <p:extLst>
      <p:ext uri="{BB962C8B-B14F-4D97-AF65-F5344CB8AC3E}">
        <p14:creationId xmlns:p14="http://schemas.microsoft.com/office/powerpoint/2010/main" val="1497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err="1">
                <a:latin typeface="Calibri" panose="020F0502020204030204" pitchFamily="34" charset="0"/>
                <a:cs typeface="Calibri" panose="020F0502020204030204" pitchFamily="34" charset="0"/>
              </a:rPr>
              <a:t>Asiabound</a:t>
            </a:r>
            <a:r>
              <a:rPr lang="en-US" sz="2800" dirty="0">
                <a:latin typeface="Calibri" panose="020F0502020204030204" pitchFamily="34" charset="0"/>
                <a:cs typeface="Calibri" panose="020F0502020204030204" pitchFamily="34" charset="0"/>
              </a:rPr>
              <a:t> Grants </a:t>
            </a:r>
            <a:r>
              <a:rPr lang="en-US" sz="2800" dirty="0" smtClean="0">
                <a:latin typeface="Calibri" panose="020F0502020204030204" pitchFamily="34" charset="0"/>
                <a:cs typeface="Calibri" panose="020F0502020204030204" pitchFamily="34" charset="0"/>
              </a:rPr>
              <a:t>Program</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The International Student Exchange Program (</a:t>
            </a:r>
            <a:r>
              <a:rPr lang="en-US" sz="2800" dirty="0" smtClean="0">
                <a:latin typeface="Calibri" panose="020F0502020204030204" pitchFamily="34" charset="0"/>
                <a:cs typeface="Calibri" panose="020F0502020204030204" pitchFamily="34" charset="0"/>
              </a:rPr>
              <a:t>ISEP</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Study Overseas Short-term Mobility Program</a:t>
            </a:r>
            <a:r>
              <a:rPr lang="en-US" sz="2800" dirty="0" smtClean="0">
                <a:latin typeface="Calibri" panose="020F0502020204030204" pitchFamily="34" charset="0"/>
                <a:cs typeface="Calibri" panose="020F0502020204030204" pitchFamily="34" charset="0"/>
              </a:rPr>
              <a:t>)</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VET Outbound Mobility </a:t>
            </a:r>
            <a:r>
              <a:rPr lang="en-US" sz="2800" dirty="0" smtClean="0">
                <a:latin typeface="Calibri" panose="020F0502020204030204" pitchFamily="34" charset="0"/>
                <a:cs typeface="Calibri" panose="020F0502020204030204" pitchFamily="34" charset="0"/>
              </a:rPr>
              <a:t>Program</a:t>
            </a:r>
          </a:p>
          <a:p>
            <a:endParaRPr lang="en-US" sz="2800" dirty="0" smtClean="0">
              <a:latin typeface="Calibri" panose="020F0502020204030204" pitchFamily="34" charset="0"/>
              <a:cs typeface="Calibri" panose="020F0502020204030204" pitchFamily="34" charset="0"/>
            </a:endParaRPr>
          </a:p>
          <a:p>
            <a:r>
              <a:rPr lang="en-US" sz="2800" dirty="0" smtClean="0">
                <a:latin typeface="Calibri" panose="020F0502020204030204" pitchFamily="34" charset="0"/>
                <a:cs typeface="Calibri" panose="020F0502020204030204" pitchFamily="34" charset="0"/>
              </a:rPr>
              <a:t>Endeavour Scholarships/Fellowships</a:t>
            </a:r>
          </a:p>
          <a:p>
            <a:endParaRPr lang="en-US" sz="28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pPr algn="ctr"/>
            <a:r>
              <a:rPr lang="en-AU" dirty="0" smtClean="0"/>
              <a:t>Other Mobility Programs</a:t>
            </a:r>
            <a:endParaRPr lang="en-AU" dirty="0"/>
          </a:p>
        </p:txBody>
      </p:sp>
    </p:spTree>
    <p:extLst>
      <p:ext uri="{BB962C8B-B14F-4D97-AF65-F5344CB8AC3E}">
        <p14:creationId xmlns:p14="http://schemas.microsoft.com/office/powerpoint/2010/main" val="4675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ctr"/>
            <a:r>
              <a:rPr lang="en-US" dirty="0">
                <a:latin typeface="Calibri" panose="020F0502020204030204" pitchFamily="34" charset="0"/>
                <a:cs typeface="Calibri" panose="020F0502020204030204" pitchFamily="34" charset="0"/>
              </a:rPr>
              <a:t>Science and Research</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 name="Hexagon 3"/>
          <p:cNvSpPr/>
          <p:nvPr/>
        </p:nvSpPr>
        <p:spPr>
          <a:xfrm>
            <a:off x="3712096" y="2515031"/>
            <a:ext cx="1872208" cy="1800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Hexagon 14"/>
          <p:cNvSpPr/>
          <p:nvPr/>
        </p:nvSpPr>
        <p:spPr>
          <a:xfrm>
            <a:off x="5195278" y="1318411"/>
            <a:ext cx="1872208" cy="1800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Hexagon 15"/>
          <p:cNvSpPr/>
          <p:nvPr/>
        </p:nvSpPr>
        <p:spPr>
          <a:xfrm>
            <a:off x="5386508" y="3392694"/>
            <a:ext cx="1872208" cy="1800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TextBox 13"/>
          <p:cNvSpPr txBox="1"/>
          <p:nvPr/>
        </p:nvSpPr>
        <p:spPr>
          <a:xfrm>
            <a:off x="5386508" y="1556791"/>
            <a:ext cx="1584176" cy="1323439"/>
          </a:xfrm>
          <a:prstGeom prst="rect">
            <a:avLst/>
          </a:prstGeom>
          <a:noFill/>
        </p:spPr>
        <p:txBody>
          <a:bodyPr wrap="square" rtlCol="0">
            <a:spAutoFit/>
          </a:bodyPr>
          <a:lstStyle/>
          <a:p>
            <a:pPr algn="ctr"/>
            <a:r>
              <a:rPr lang="en-AU" sz="2000" dirty="0" smtClean="0"/>
              <a:t>Nine National Research Unis</a:t>
            </a:r>
            <a:endParaRPr lang="en-AU" sz="2000" dirty="0"/>
          </a:p>
        </p:txBody>
      </p:sp>
      <p:sp>
        <p:nvSpPr>
          <p:cNvPr id="17" name="TextBox 16"/>
          <p:cNvSpPr txBox="1"/>
          <p:nvPr/>
        </p:nvSpPr>
        <p:spPr>
          <a:xfrm>
            <a:off x="3995936" y="2753411"/>
            <a:ext cx="1296144" cy="1323439"/>
          </a:xfrm>
          <a:prstGeom prst="rect">
            <a:avLst/>
          </a:prstGeom>
          <a:noFill/>
        </p:spPr>
        <p:txBody>
          <a:bodyPr wrap="square" rtlCol="0">
            <a:spAutoFit/>
          </a:bodyPr>
          <a:lstStyle/>
          <a:p>
            <a:pPr algn="ctr"/>
            <a:r>
              <a:rPr lang="en-AU" sz="2000" dirty="0" smtClean="0"/>
              <a:t>Thailand Science and Research</a:t>
            </a:r>
            <a:endParaRPr lang="en-AU" sz="2000" dirty="0"/>
          </a:p>
        </p:txBody>
      </p:sp>
      <p:sp>
        <p:nvSpPr>
          <p:cNvPr id="20" name="Hexagon 19"/>
          <p:cNvSpPr/>
          <p:nvPr/>
        </p:nvSpPr>
        <p:spPr>
          <a:xfrm>
            <a:off x="2123728" y="1318411"/>
            <a:ext cx="1872208" cy="1800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TextBox 17"/>
          <p:cNvSpPr txBox="1"/>
          <p:nvPr/>
        </p:nvSpPr>
        <p:spPr>
          <a:xfrm>
            <a:off x="2267744" y="1795172"/>
            <a:ext cx="1444352" cy="923330"/>
          </a:xfrm>
          <a:prstGeom prst="rect">
            <a:avLst/>
          </a:prstGeom>
          <a:noFill/>
        </p:spPr>
        <p:txBody>
          <a:bodyPr wrap="square" rtlCol="0">
            <a:spAutoFit/>
          </a:bodyPr>
          <a:lstStyle/>
          <a:p>
            <a:pPr algn="ctr"/>
            <a:r>
              <a:rPr lang="en-AU" dirty="0" smtClean="0"/>
              <a:t>Quantitative Goals for </a:t>
            </a:r>
          </a:p>
          <a:p>
            <a:pPr algn="ctr"/>
            <a:r>
              <a:rPr lang="en-AU" dirty="0" smtClean="0"/>
              <a:t>R &amp; D</a:t>
            </a:r>
            <a:endParaRPr lang="en-AU" dirty="0"/>
          </a:p>
        </p:txBody>
      </p:sp>
      <p:sp>
        <p:nvSpPr>
          <p:cNvPr id="21" name="TextBox 20"/>
          <p:cNvSpPr txBox="1"/>
          <p:nvPr/>
        </p:nvSpPr>
        <p:spPr>
          <a:xfrm>
            <a:off x="5577738" y="3843110"/>
            <a:ext cx="1392946" cy="954107"/>
          </a:xfrm>
          <a:prstGeom prst="rect">
            <a:avLst/>
          </a:prstGeom>
          <a:noFill/>
        </p:spPr>
        <p:txBody>
          <a:bodyPr wrap="square" rtlCol="0">
            <a:spAutoFit/>
          </a:bodyPr>
          <a:lstStyle/>
          <a:p>
            <a:pPr algn="ctr"/>
            <a:r>
              <a:rPr lang="en-AU" dirty="0" smtClean="0"/>
              <a:t>National </a:t>
            </a:r>
            <a:r>
              <a:rPr lang="en-AU" sz="2000" dirty="0" smtClean="0"/>
              <a:t>Science</a:t>
            </a:r>
            <a:r>
              <a:rPr lang="en-AU" dirty="0" smtClean="0"/>
              <a:t> Park</a:t>
            </a:r>
            <a:endParaRPr lang="en-AU" dirty="0"/>
          </a:p>
        </p:txBody>
      </p:sp>
      <p:pic>
        <p:nvPicPr>
          <p:cNvPr id="24" name="irc_mi" descr="https://pbs.twimg.com/media/BBMjxDsCUAAXXRu.jpg">
            <a:hlinkClick r:id="rId3"/>
          </p:cNvPr>
          <p:cNvPicPr>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1896" y="3545396"/>
            <a:ext cx="2000684" cy="2016224"/>
          </a:xfrm>
          <a:prstGeom prst="hexagon">
            <a:avLst/>
          </a:prstGeom>
          <a:noFill/>
          <a:ln>
            <a:noFill/>
          </a:ln>
        </p:spPr>
      </p:pic>
      <p:pic>
        <p:nvPicPr>
          <p:cNvPr id="25" name="irc_mi" descr="http://www.most.go.th/eng/images/209944bl1.jpg">
            <a:hlinkClick r:id="rId5"/>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12096" y="4553509"/>
            <a:ext cx="2012032" cy="1772860"/>
          </a:xfrm>
          <a:prstGeom prst="hexagon">
            <a:avLst/>
          </a:prstGeom>
          <a:noFill/>
          <a:ln>
            <a:noFill/>
          </a:ln>
        </p:spPr>
      </p:pic>
    </p:spTree>
    <p:extLst>
      <p:ext uri="{BB962C8B-B14F-4D97-AF65-F5344CB8AC3E}">
        <p14:creationId xmlns:p14="http://schemas.microsoft.com/office/powerpoint/2010/main" val="61002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additive="base">
                                        <p:cTn id="53" dur="500" fill="hold"/>
                                        <p:tgtEl>
                                          <p:spTgt spid="25"/>
                                        </p:tgtEl>
                                        <p:attrNameLst>
                                          <p:attrName>ppt_x</p:attrName>
                                        </p:attrNameLst>
                                      </p:cBhvr>
                                      <p:tavLst>
                                        <p:tav tm="0">
                                          <p:val>
                                            <p:strVal val="#ppt_x"/>
                                          </p:val>
                                        </p:tav>
                                        <p:tav tm="100000">
                                          <p:val>
                                            <p:strVal val="#ppt_x"/>
                                          </p:val>
                                        </p:tav>
                                      </p:tavLst>
                                    </p:anim>
                                    <p:anim calcmode="lin" valueType="num">
                                      <p:cBhvr additive="base">
                                        <p:cTn id="5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4" grpId="0"/>
      <p:bldP spid="17" grpId="0"/>
      <p:bldP spid="20" grpId="0" animBg="1"/>
      <p:bldP spid="18"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67544" y="1628800"/>
            <a:ext cx="8229600" cy="4525963"/>
          </a:xfrm>
        </p:spPr>
        <p:txBody>
          <a:bodyPr/>
          <a:lstStyle/>
          <a:p>
            <a:r>
              <a:rPr lang="en-US" sz="3600" dirty="0">
                <a:latin typeface="Calibri" panose="020F0502020204030204" pitchFamily="34" charset="0"/>
                <a:cs typeface="Calibri" panose="020F0502020204030204" pitchFamily="34" charset="0"/>
              </a:rPr>
              <a:t>Scholarships offer (missed) opportunities</a:t>
            </a:r>
          </a:p>
          <a:p>
            <a:pPr lvl="1"/>
            <a:r>
              <a:rPr lang="en-US" sz="3200" dirty="0">
                <a:latin typeface="Calibri" panose="020F0502020204030204" pitchFamily="34" charset="0"/>
                <a:cs typeface="Calibri" panose="020F0502020204030204" pitchFamily="34" charset="0"/>
              </a:rPr>
              <a:t>OCSC</a:t>
            </a:r>
          </a:p>
          <a:p>
            <a:pPr lvl="1"/>
            <a:r>
              <a:rPr lang="en-US" sz="3200" dirty="0">
                <a:latin typeface="Calibri" panose="020F0502020204030204" pitchFamily="34" charset="0"/>
                <a:cs typeface="Calibri" panose="020F0502020204030204" pitchFamily="34" charset="0"/>
              </a:rPr>
              <a:t>Royal Golden Jubilee</a:t>
            </a:r>
          </a:p>
          <a:p>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Examples of collaboration</a:t>
            </a:r>
          </a:p>
          <a:p>
            <a:pPr lvl="1"/>
            <a:r>
              <a:rPr lang="en-US" sz="3200" dirty="0">
                <a:latin typeface="Calibri" panose="020F0502020204030204" pitchFamily="34" charset="0"/>
                <a:cs typeface="Calibri" panose="020F0502020204030204" pitchFamily="34" charset="0"/>
              </a:rPr>
              <a:t>Flinders University and Nanotec</a:t>
            </a:r>
          </a:p>
          <a:p>
            <a:pPr lvl="1"/>
            <a:r>
              <a:rPr lang="en-US" sz="3200" dirty="0">
                <a:latin typeface="Calibri" panose="020F0502020204030204" pitchFamily="34" charset="0"/>
                <a:cs typeface="Calibri" panose="020F0502020204030204" pitchFamily="34" charset="0"/>
              </a:rPr>
              <a:t>QUT and NSTDA</a:t>
            </a:r>
          </a:p>
          <a:p>
            <a:pPr marL="109728" indent="0">
              <a:buNone/>
            </a:pPr>
            <a:endParaRPr lang="en-AU" sz="2800" b="1" i="1"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Science and Research - Bilateral</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074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 calcmode="lin" valueType="num">
                                      <p:cBhvr additive="base">
                                        <p:cTn id="15"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additive="base">
                                        <p:cTn id="2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anim calcmode="lin" valueType="num">
                                      <p:cBhvr additive="base">
                                        <p:cTn id="25"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anim calcmode="lin" valueType="num">
                                      <p:cBhvr additive="base">
                                        <p:cTn id="31"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a:bodyPr>
          <a:lstStyle/>
          <a:p>
            <a:pPr marL="109728" indent="0">
              <a:buNone/>
            </a:pPr>
            <a:endParaRPr lang="en-AU" sz="2200" b="1" i="1" dirty="0" smtClean="0">
              <a:latin typeface="Calibri" panose="020F0502020204030204" pitchFamily="34" charset="0"/>
              <a:cs typeface="Calibri" panose="020F0502020204030204" pitchFamily="34" charset="0"/>
            </a:endParaRPr>
          </a:p>
          <a:p>
            <a:pPr marL="109728" indent="0">
              <a:buNone/>
            </a:pPr>
            <a:r>
              <a:rPr lang="en-AU" sz="2200" b="1" dirty="0" smtClean="0">
                <a:latin typeface="Calibri" panose="020F0502020204030204" pitchFamily="34" charset="0"/>
                <a:cs typeface="Calibri" panose="020F0502020204030204" pitchFamily="34" charset="0"/>
              </a:rPr>
              <a:t>Australian Embassy, Bangkok: </a:t>
            </a:r>
            <a:r>
              <a:rPr lang="en-AU" sz="2400" i="1" dirty="0" smtClean="0">
                <a:latin typeface="Calibri" panose="020F0502020204030204" pitchFamily="34" charset="0"/>
                <a:cs typeface="Calibri" panose="020F0502020204030204" pitchFamily="34" charset="0"/>
                <a:hlinkClick r:id="rId3"/>
              </a:rPr>
              <a:t>watinee.kharnwong@dfat.gov.au</a:t>
            </a:r>
            <a:endParaRPr lang="en-AU" sz="2400" i="1" dirty="0" smtClean="0">
              <a:latin typeface="Calibri" panose="020F0502020204030204" pitchFamily="34" charset="0"/>
              <a:cs typeface="Calibri" panose="020F0502020204030204" pitchFamily="34" charset="0"/>
            </a:endParaRPr>
          </a:p>
          <a:p>
            <a:pPr marL="109728" indent="0">
              <a:buNone/>
            </a:pPr>
            <a:endParaRPr lang="en-AU" sz="2400" i="1" dirty="0" smtClean="0">
              <a:latin typeface="Calibri" panose="020F0502020204030204" pitchFamily="34" charset="0"/>
              <a:cs typeface="Calibri" panose="020F0502020204030204" pitchFamily="34" charset="0"/>
            </a:endParaRPr>
          </a:p>
          <a:p>
            <a:pPr marL="109728" indent="0">
              <a:buNone/>
            </a:pPr>
            <a:r>
              <a:rPr lang="en-AU" sz="2200" b="1" i="1" dirty="0" smtClean="0">
                <a:latin typeface="Calibri" panose="020F0502020204030204" pitchFamily="34" charset="0"/>
                <a:cs typeface="Calibri" panose="020F0502020204030204" pitchFamily="34" charset="0"/>
              </a:rPr>
              <a:t>NCP Secretariat: 	</a:t>
            </a:r>
            <a:r>
              <a:rPr lang="en-AU" sz="2000" dirty="0" smtClean="0"/>
              <a:t>Kate Fitzgerald  02 </a:t>
            </a:r>
            <a:r>
              <a:rPr lang="en-AU" sz="2000" dirty="0"/>
              <a:t>6261 </a:t>
            </a:r>
            <a:r>
              <a:rPr lang="en-AU" sz="2000" dirty="0" smtClean="0"/>
              <a:t>2672</a:t>
            </a:r>
            <a:br>
              <a:rPr lang="en-AU" sz="2000" dirty="0" smtClean="0"/>
            </a:br>
            <a:r>
              <a:rPr lang="en-AU" sz="2000" dirty="0" smtClean="0"/>
              <a:t>			Ruth O’Hagan 02 </a:t>
            </a:r>
            <a:r>
              <a:rPr lang="en-AU" sz="2000" dirty="0"/>
              <a:t>6261 </a:t>
            </a:r>
            <a:r>
              <a:rPr lang="en-AU" sz="2000" dirty="0" smtClean="0"/>
              <a:t>2353</a:t>
            </a:r>
            <a:br>
              <a:rPr lang="en-AU" sz="2000" dirty="0" smtClean="0"/>
            </a:br>
            <a:r>
              <a:rPr lang="en-AU" sz="2000" dirty="0" smtClean="0"/>
              <a:t>			</a:t>
            </a:r>
            <a:r>
              <a:rPr lang="en-AU" sz="2000" u="sng" dirty="0" smtClean="0">
                <a:hlinkClick r:id="rId4"/>
              </a:rPr>
              <a:t>ncp.secretariat@dfat.gov.au</a:t>
            </a:r>
            <a:endParaRPr lang="en-AU" sz="2000" dirty="0"/>
          </a:p>
          <a:p>
            <a:pPr marL="109728" indent="0">
              <a:buNone/>
            </a:pPr>
            <a:endParaRPr lang="en-AU" sz="2200" b="1" i="1"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marL="109728" indent="0" algn="ctr"/>
            <a:r>
              <a:rPr lang="en-AU" sz="4400" i="1" dirty="0">
                <a:latin typeface="Calibri" panose="020F0502020204030204" pitchFamily="34" charset="0"/>
                <a:cs typeface="Calibri" panose="020F0502020204030204" pitchFamily="34" charset="0"/>
              </a:rPr>
              <a:t>THANK YOU</a:t>
            </a: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5" name="Picture 3" descr="C:\Users\jwise\AppData\Local\Microsoft\Windows\Temporary Internet Files\Content.Outlook\AXSOOM3F\smiley fac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1081" y="414908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755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a:latin typeface="Calibri" panose="020F0502020204030204" pitchFamily="34" charset="0"/>
                <a:cs typeface="Calibri" panose="020F0502020204030204" pitchFamily="34" charset="0"/>
              </a:rPr>
              <a:t>Good place for a holiday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Poor and undeveloped</a:t>
            </a:r>
          </a:p>
          <a:p>
            <a:pPr lvl="1"/>
            <a:r>
              <a:rPr lang="en-US" dirty="0">
                <a:latin typeface="Calibri" panose="020F0502020204030204" pitchFamily="34" charset="0"/>
                <a:cs typeface="Calibri" panose="020F0502020204030204" pitchFamily="34" charset="0"/>
              </a:rPr>
              <a:t>So education is not high quality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Language Barrier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Political Instability</a:t>
            </a:r>
          </a:p>
          <a:p>
            <a:pPr lvl="1"/>
            <a:r>
              <a:rPr lang="en-US" dirty="0">
                <a:latin typeface="Calibri" panose="020F0502020204030204" pitchFamily="34" charset="0"/>
                <a:cs typeface="Calibri" panose="020F0502020204030204" pitchFamily="34" charset="0"/>
              </a:rPr>
              <a:t>Is it safe?</a:t>
            </a: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Thailand: Common Views</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744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 calcmode="lin" valueType="num">
                                      <p:cBhvr additive="base">
                                        <p:cTn id="1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 calcmode="lin" valueType="num">
                                      <p:cBhvr additive="base">
                                        <p:cTn id="2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anim calcmode="lin" valueType="num">
                                      <p:cBhvr additive="base">
                                        <p:cTn id="29"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xEl>
                                              <p:pRg st="8" end="8"/>
                                            </p:txEl>
                                          </p:spTgt>
                                        </p:tgtEl>
                                        <p:attrNameLst>
                                          <p:attrName>style.visibility</p:attrName>
                                        </p:attrNameLst>
                                      </p:cBhvr>
                                      <p:to>
                                        <p:strVal val="visible"/>
                                      </p:to>
                                    </p:set>
                                    <p:anim calcmode="lin" valueType="num">
                                      <p:cBhvr additive="base">
                                        <p:cTn id="33"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a:bodyPr>
          <a:lstStyle/>
          <a:p>
            <a:endParaRPr lang="en-US" sz="3200" dirty="0" smtClean="0">
              <a:latin typeface="Calibri" panose="020F0502020204030204" pitchFamily="34" charset="0"/>
              <a:cs typeface="Calibri" panose="020F0502020204030204" pitchFamily="34" charset="0"/>
            </a:endParaRPr>
          </a:p>
          <a:p>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Language </a:t>
            </a:r>
            <a:r>
              <a:rPr lang="en-US" sz="3200" dirty="0">
                <a:latin typeface="Calibri" panose="020F0502020204030204" pitchFamily="34" charset="0"/>
                <a:cs typeface="Calibri" panose="020F0502020204030204" pitchFamily="34" charset="0"/>
              </a:rPr>
              <a:t>not a barrier in university sector</a:t>
            </a:r>
          </a:p>
          <a:p>
            <a:pPr marL="109728" indent="0">
              <a:buNone/>
            </a:pPr>
            <a:endParaRPr lang="en-US" sz="3200" dirty="0">
              <a:latin typeface="Calibri" panose="020F0502020204030204" pitchFamily="34" charset="0"/>
              <a:cs typeface="Calibri" panose="020F0502020204030204" pitchFamily="34" charset="0"/>
            </a:endParaRPr>
          </a:p>
          <a:p>
            <a:pPr marL="109728" indent="0">
              <a:buNone/>
            </a:pP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TESOL opportunities</a:t>
            </a:r>
            <a:endParaRPr lang="th-TH" sz="3200" dirty="0">
              <a:latin typeface="Calibri" panose="020F0502020204030204" pitchFamily="34" charset="0"/>
              <a:cs typeface="Calibri" panose="020F0502020204030204" pitchFamily="34" charset="0"/>
            </a:endParaRP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But I don’t speak Thai ….</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005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additive="base">
                                        <p:cTn id="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5" end="5"/>
                                            </p:txEl>
                                          </p:spTgt>
                                        </p:tgtEl>
                                        <p:attrNameLst>
                                          <p:attrName>style.visibility</p:attrName>
                                        </p:attrNameLst>
                                      </p:cBhvr>
                                      <p:to>
                                        <p:strVal val="visible"/>
                                      </p:to>
                                    </p:set>
                                    <p:anim calcmode="lin" valueType="num">
                                      <p:cBhvr additive="base">
                                        <p:cTn id="1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67544" y="1196752"/>
            <a:ext cx="8229600" cy="4525963"/>
          </a:xfrm>
        </p:spPr>
        <p:txBody>
          <a:bodyPr>
            <a:normAutofit/>
          </a:bodyPr>
          <a:lstStyle/>
          <a:p>
            <a:endParaRPr lang="en-US" sz="3600" dirty="0" smtClean="0">
              <a:latin typeface="Calibri" panose="020F0502020204030204" pitchFamily="34" charset="0"/>
              <a:cs typeface="Calibri" panose="020F0502020204030204" pitchFamily="34" charset="0"/>
            </a:endParaRPr>
          </a:p>
          <a:p>
            <a:r>
              <a:rPr lang="en-US" sz="3600" dirty="0" smtClean="0">
                <a:latin typeface="Calibri" panose="020F0502020204030204" pitchFamily="34" charset="0"/>
                <a:cs typeface="Calibri" panose="020F0502020204030204" pitchFamily="34" charset="0"/>
              </a:rPr>
              <a:t>Yes</a:t>
            </a:r>
            <a:r>
              <a:rPr lang="en-US" sz="3600" dirty="0">
                <a:latin typeface="Calibri" panose="020F0502020204030204" pitchFamily="34" charset="0"/>
                <a:cs typeface="Calibri" panose="020F0502020204030204" pitchFamily="34" charset="0"/>
              </a:rPr>
              <a:t>, it is</a:t>
            </a:r>
          </a:p>
          <a:p>
            <a:pPr lvl="1"/>
            <a:r>
              <a:rPr lang="en-US" sz="3200" dirty="0">
                <a:latin typeface="Calibri" panose="020F0502020204030204" pitchFamily="34" charset="0"/>
                <a:cs typeface="Calibri" panose="020F0502020204030204" pitchFamily="34" charset="0"/>
              </a:rPr>
              <a:t>Personal safety risks are very low</a:t>
            </a:r>
          </a:p>
          <a:p>
            <a:pPr marL="109728" indent="0">
              <a:buNone/>
            </a:pPr>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Politics does not disrupt education</a:t>
            </a:r>
          </a:p>
          <a:p>
            <a:pPr marL="109728" indent="0">
              <a:buNone/>
            </a:pPr>
            <a:endParaRPr lang="en-US" sz="3600" dirty="0" smtClean="0">
              <a:latin typeface="Calibri" panose="020F0502020204030204" pitchFamily="34" charset="0"/>
              <a:cs typeface="Calibri" panose="020F0502020204030204" pitchFamily="34" charset="0"/>
            </a:endParaRPr>
          </a:p>
          <a:p>
            <a:r>
              <a:rPr lang="en-US" sz="3600" dirty="0" smtClean="0">
                <a:latin typeface="Calibri" panose="020F0502020204030204" pitchFamily="34" charset="0"/>
                <a:cs typeface="Calibri" panose="020F0502020204030204" pitchFamily="34" charset="0"/>
              </a:rPr>
              <a:t>Easy </a:t>
            </a:r>
            <a:r>
              <a:rPr lang="en-US" sz="3600" dirty="0">
                <a:latin typeface="Calibri" panose="020F0502020204030204" pitchFamily="34" charset="0"/>
                <a:cs typeface="Calibri" panose="020F0502020204030204" pitchFamily="34" charset="0"/>
              </a:rPr>
              <a:t>to avoid trouble</a:t>
            </a: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Is Thailand Safe?</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558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additive="base">
                                        <p:cTn id="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 calcmode="lin" valueType="num">
                                      <p:cBhvr additive="base">
                                        <p:cTn id="1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 calcmode="lin" valueType="num">
                                      <p:cBhvr additive="base">
                                        <p:cTn id="1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anim calcmode="lin" valueType="num">
                                      <p:cBhvr additive="base">
                                        <p:cTn id="2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a:bodyPr>
          <a:lstStyle/>
          <a:p>
            <a:r>
              <a:rPr lang="en-US" sz="2800" dirty="0">
                <a:latin typeface="Calibri" panose="020F0502020204030204" pitchFamily="34" charset="0"/>
                <a:cs typeface="Calibri" panose="020F0502020204030204" pitchFamily="34" charset="0"/>
              </a:rPr>
              <a:t>100 top Asian universities </a:t>
            </a:r>
            <a:r>
              <a:rPr lang="en-US" sz="1400" i="1" dirty="0">
                <a:latin typeface="Calibri" panose="020F0502020204030204" pitchFamily="34" charset="0"/>
                <a:cs typeface="Calibri" panose="020F0502020204030204" pitchFamily="34" charset="0"/>
              </a:rPr>
              <a:t>(THE 2012)</a:t>
            </a:r>
          </a:p>
          <a:p>
            <a:pPr lvl="1"/>
            <a:r>
              <a:rPr lang="en-US" sz="2400" dirty="0">
                <a:latin typeface="Calibri" panose="020F0502020204030204" pitchFamily="34" charset="0"/>
                <a:cs typeface="Calibri" panose="020F0502020204030204" pitchFamily="34" charset="0"/>
              </a:rPr>
              <a:t>6 in ASEAN</a:t>
            </a:r>
          </a:p>
          <a:p>
            <a:pPr lvl="1"/>
            <a:r>
              <a:rPr lang="en-US" sz="2400" dirty="0">
                <a:latin typeface="Calibri" panose="020F0502020204030204" pitchFamily="34" charset="0"/>
                <a:cs typeface="Calibri" panose="020F0502020204030204" pitchFamily="34" charset="0"/>
              </a:rPr>
              <a:t>3/6 in Thailand:	      </a:t>
            </a:r>
            <a:r>
              <a:rPr lang="en-US" sz="2400" i="1" dirty="0">
                <a:latin typeface="Calibri" panose="020F0502020204030204" pitchFamily="34" charset="0"/>
                <a:cs typeface="Calibri" panose="020F0502020204030204" pitchFamily="34" charset="0"/>
              </a:rPr>
              <a:t>KMUTT, Mahidol, Chulalongkorn</a:t>
            </a:r>
          </a:p>
          <a:p>
            <a:pPr lvl="1"/>
            <a:endParaRPr lang="en-US" sz="2400" i="1"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KMUTT ranked ahead of 24 Australian universities</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Thai universities are independent</a:t>
            </a:r>
          </a:p>
          <a:p>
            <a:pPr lvl="1"/>
            <a:r>
              <a:rPr lang="en-US" sz="2400" dirty="0">
                <a:latin typeface="Calibri" panose="020F0502020204030204" pitchFamily="34" charset="0"/>
                <a:cs typeface="Calibri" panose="020F0502020204030204" pitchFamily="34" charset="0"/>
              </a:rPr>
              <a:t>best approach = direct approach</a:t>
            </a:r>
          </a:p>
          <a:p>
            <a:pPr lvl="1"/>
            <a:endParaRPr lang="en-US" sz="24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Thai universities are internationalising - fast</a:t>
            </a:r>
            <a:endParaRPr lang="th-TH" sz="2800" dirty="0">
              <a:latin typeface="Calibri" panose="020F0502020204030204" pitchFamily="34" charset="0"/>
              <a:cs typeface="Calibri" panose="020F0502020204030204" pitchFamily="34" charset="0"/>
            </a:endParaRP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sz="4400" dirty="0">
                <a:latin typeface="Calibri" panose="020F0502020204030204" pitchFamily="34" charset="0"/>
                <a:cs typeface="Calibri" panose="020F0502020204030204" pitchFamily="34" charset="0"/>
              </a:rPr>
              <a:t>Thai Universities</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525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 calcmode="lin" valueType="num">
                                      <p:cBhvr additive="base">
                                        <p:cTn id="1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 calcmode="lin" valueType="num">
                                      <p:cBhvr additive="base">
                                        <p:cTn id="23"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xEl>
                                              <p:pRg st="6" end="6"/>
                                            </p:txEl>
                                          </p:spTgt>
                                        </p:tgtEl>
                                        <p:attrNameLst>
                                          <p:attrName>style.visibility</p:attrName>
                                        </p:attrNameLst>
                                      </p:cBhvr>
                                      <p:to>
                                        <p:strVal val="visible"/>
                                      </p:to>
                                    </p:set>
                                    <p:anim calcmode="lin" valueType="num">
                                      <p:cBhvr additive="base">
                                        <p:cTn id="29"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xEl>
                                              <p:pRg st="7" end="7"/>
                                            </p:txEl>
                                          </p:spTgt>
                                        </p:tgtEl>
                                        <p:attrNameLst>
                                          <p:attrName>style.visibility</p:attrName>
                                        </p:attrNameLst>
                                      </p:cBhvr>
                                      <p:to>
                                        <p:strVal val="visible"/>
                                      </p:to>
                                    </p:set>
                                    <p:anim calcmode="lin" valueType="num">
                                      <p:cBhvr additive="base">
                                        <p:cTn id="33"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xEl>
                                              <p:pRg st="9" end="9"/>
                                            </p:txEl>
                                          </p:spTgt>
                                        </p:tgtEl>
                                        <p:attrNameLst>
                                          <p:attrName>style.visibility</p:attrName>
                                        </p:attrNameLst>
                                      </p:cBhvr>
                                      <p:to>
                                        <p:strVal val="visible"/>
                                      </p:to>
                                    </p:set>
                                    <p:anim calcmode="lin" valueType="num">
                                      <p:cBhvr additive="base">
                                        <p:cTn id="39"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Growing number of joint degrees</a:t>
            </a:r>
          </a:p>
          <a:p>
            <a:pPr lvl="1"/>
            <a:r>
              <a:rPr lang="en-US" sz="2400" dirty="0" smtClean="0">
                <a:latin typeface="Calibri" panose="020F0502020204030204" pitchFamily="34" charset="0"/>
                <a:cs typeface="Calibri" panose="020F0502020204030204" pitchFamily="34" charset="0"/>
              </a:rPr>
              <a:t>92 </a:t>
            </a:r>
            <a:r>
              <a:rPr lang="en-US" sz="2400" dirty="0">
                <a:latin typeface="Calibri" panose="020F0502020204030204" pitchFamily="34" charset="0"/>
                <a:cs typeface="Calibri" panose="020F0502020204030204" pitchFamily="34" charset="0"/>
              </a:rPr>
              <a:t>(2011) </a:t>
            </a:r>
          </a:p>
          <a:p>
            <a:endParaRPr lang="en-US"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Growing number of international programs</a:t>
            </a:r>
          </a:p>
          <a:p>
            <a:pPr lvl="1"/>
            <a:r>
              <a:rPr lang="en-US" sz="2400" dirty="0">
                <a:latin typeface="Calibri" panose="020F0502020204030204" pitchFamily="34" charset="0"/>
                <a:cs typeface="Calibri" panose="020F0502020204030204" pitchFamily="34" charset="0"/>
              </a:rPr>
              <a:t>&gt; 1,000 (2012)</a:t>
            </a:r>
          </a:p>
          <a:p>
            <a:pPr lvl="1"/>
            <a:endParaRPr lang="en-US"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&gt; 20,000 international students (2011)</a:t>
            </a:r>
          </a:p>
          <a:p>
            <a:pPr lvl="1"/>
            <a:r>
              <a:rPr lang="en-US" sz="2400" dirty="0">
                <a:latin typeface="Calibri" panose="020F0502020204030204" pitchFamily="34" charset="0"/>
                <a:cs typeface="Calibri" panose="020F0502020204030204" pitchFamily="34" charset="0"/>
              </a:rPr>
              <a:t>11,000 (2007)</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Branch campuses</a:t>
            </a: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Internationalisation</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82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 calcmode="lin" valueType="num">
                                      <p:cBhvr additive="base">
                                        <p:cTn id="1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additive="base">
                                        <p:cTn id="2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 calcmode="lin" valueType="num">
                                      <p:cBhvr additive="base">
                                        <p:cTn id="2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 calcmode="lin" valueType="num">
                                      <p:cBhvr additive="base">
                                        <p:cTn id="31"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xEl>
                                              <p:pRg st="9" end="9"/>
                                            </p:txEl>
                                          </p:spTgt>
                                        </p:tgtEl>
                                        <p:attrNameLst>
                                          <p:attrName>style.visibility</p:attrName>
                                        </p:attrNameLst>
                                      </p:cBhvr>
                                      <p:to>
                                        <p:strVal val="visible"/>
                                      </p:to>
                                    </p:set>
                                    <p:anim calcmode="lin" valueType="num">
                                      <p:cBhvr additive="base">
                                        <p:cTn id="37"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sz="3200" dirty="0" smtClean="0">
                <a:latin typeface="Calibri" panose="020F0502020204030204" pitchFamily="34" charset="0"/>
                <a:cs typeface="Calibri" panose="020F0502020204030204" pitchFamily="34" charset="0"/>
              </a:rPr>
              <a:t>Rules </a:t>
            </a:r>
            <a:r>
              <a:rPr lang="en-US" sz="3200" dirty="0">
                <a:latin typeface="Calibri" panose="020F0502020204030204" pitchFamily="34" charset="0"/>
                <a:cs typeface="Calibri" panose="020F0502020204030204" pitchFamily="34" charset="0"/>
              </a:rPr>
              <a:t>are comparatively simple</a:t>
            </a:r>
          </a:p>
          <a:p>
            <a:pPr marL="109728" indent="0">
              <a:buNone/>
            </a:pP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Currently nine Thai-Australia programs</a:t>
            </a:r>
            <a:r>
              <a:rPr lang="en-US" sz="3600"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e.g.</a:t>
            </a:r>
          </a:p>
          <a:p>
            <a:pPr lvl="1"/>
            <a:r>
              <a:rPr lang="en-US" sz="2800" dirty="0" smtClean="0">
                <a:latin typeface="Calibri" panose="020F0502020204030204" pitchFamily="34" charset="0"/>
                <a:cs typeface="Calibri" panose="020F0502020204030204" pitchFamily="34" charset="0"/>
              </a:rPr>
              <a:t>UOW </a:t>
            </a:r>
            <a:r>
              <a:rPr lang="en-US" sz="2800" dirty="0">
                <a:latin typeface="Calibri" panose="020F0502020204030204" pitchFamily="34" charset="0"/>
                <a:cs typeface="Calibri" panose="020F0502020204030204" pitchFamily="34" charset="0"/>
              </a:rPr>
              <a:t>and </a:t>
            </a:r>
            <a:r>
              <a:rPr lang="en-US" sz="2800" dirty="0" smtClean="0">
                <a:latin typeface="Calibri" panose="020F0502020204030204" pitchFamily="34" charset="0"/>
                <a:cs typeface="Calibri" panose="020F0502020204030204" pitchFamily="34" charset="0"/>
              </a:rPr>
              <a:t>Assumption– </a:t>
            </a:r>
            <a:r>
              <a:rPr lang="en-US" sz="2800" dirty="0" err="1" smtClean="0">
                <a:latin typeface="Calibri" panose="020F0502020204030204" pitchFamily="34" charset="0"/>
                <a:cs typeface="Calibri" panose="020F0502020204030204" pitchFamily="34" charset="0"/>
              </a:rPr>
              <a:t>B.Comm</a:t>
            </a:r>
            <a:endParaRPr lang="en-US" sz="2800" dirty="0">
              <a:latin typeface="Calibri" panose="020F0502020204030204" pitchFamily="34" charset="0"/>
              <a:cs typeface="Calibri" panose="020F0502020204030204" pitchFamily="34" charset="0"/>
            </a:endParaRPr>
          </a:p>
          <a:p>
            <a:pPr lvl="1"/>
            <a:r>
              <a:rPr lang="en-US" sz="2800" dirty="0" smtClean="0">
                <a:latin typeface="Calibri" panose="020F0502020204030204" pitchFamily="34" charset="0"/>
                <a:cs typeface="Calibri" panose="020F0502020204030204" pitchFamily="34" charset="0"/>
              </a:rPr>
              <a:t>UOW and KMUTT– </a:t>
            </a:r>
            <a:r>
              <a:rPr lang="en-US" sz="2800" dirty="0" err="1" smtClean="0">
                <a:latin typeface="Calibri" panose="020F0502020204030204" pitchFamily="34" charset="0"/>
                <a:cs typeface="Calibri" panose="020F0502020204030204" pitchFamily="34" charset="0"/>
              </a:rPr>
              <a:t>B.Eng</a:t>
            </a:r>
            <a:r>
              <a:rPr lang="en-US" sz="2800" dirty="0" smtClean="0">
                <a:latin typeface="Calibri" panose="020F0502020204030204" pitchFamily="34" charset="0"/>
                <a:cs typeface="Calibri" panose="020F0502020204030204" pitchFamily="34" charset="0"/>
              </a:rPr>
              <a:t> (Environmental Eng.)</a:t>
            </a:r>
            <a:endParaRPr lang="en-US" sz="2800" dirty="0">
              <a:latin typeface="Calibri" panose="020F0502020204030204" pitchFamily="34" charset="0"/>
              <a:cs typeface="Calibri" panose="020F0502020204030204" pitchFamily="34" charset="0"/>
            </a:endParaRPr>
          </a:p>
          <a:p>
            <a:pPr lvl="1"/>
            <a:r>
              <a:rPr lang="en-US" sz="2800" dirty="0" smtClean="0">
                <a:latin typeface="Calibri" panose="020F0502020204030204" pitchFamily="34" charset="0"/>
                <a:cs typeface="Calibri" panose="020F0502020204030204" pitchFamily="34" charset="0"/>
              </a:rPr>
              <a:t>UTS and </a:t>
            </a:r>
            <a:r>
              <a:rPr lang="en-US" sz="2800" dirty="0" err="1" smtClean="0">
                <a:latin typeface="Calibri" panose="020F0502020204030204" pitchFamily="34" charset="0"/>
                <a:cs typeface="Calibri" panose="020F0502020204030204" pitchFamily="34" charset="0"/>
              </a:rPr>
              <a:t>Mahidol</a:t>
            </a:r>
            <a:r>
              <a:rPr lang="en-US" sz="2800" dirty="0" smtClean="0">
                <a:latin typeface="Calibri" panose="020F0502020204030204" pitchFamily="34" charset="0"/>
                <a:cs typeface="Calibri" panose="020F0502020204030204" pitchFamily="34" charset="0"/>
              </a:rPr>
              <a:t> – Ph.D. (Science)</a:t>
            </a:r>
            <a:endParaRPr lang="en-US" sz="2800" dirty="0">
              <a:latin typeface="Calibri" panose="020F0502020204030204" pitchFamily="34" charset="0"/>
              <a:cs typeface="Calibri" panose="020F0502020204030204" pitchFamily="34" charset="0"/>
            </a:endParaRP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Joint Degrees</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598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 calcmode="lin" valueType="num">
                                      <p:cBhvr additive="base">
                                        <p:cTn id="1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additive="base">
                                        <p:cTn id="2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anim calcmode="lin" valueType="num">
                                      <p:cBhvr additive="base">
                                        <p:cTn id="25"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&gt; </a:t>
            </a:r>
            <a:r>
              <a:rPr lang="en-US" sz="3200" dirty="0">
                <a:latin typeface="Calibri" panose="020F0502020204030204" pitchFamily="34" charset="0"/>
                <a:cs typeface="Calibri" panose="020F0502020204030204" pitchFamily="34" charset="0"/>
              </a:rPr>
              <a:t>1,000 international programs (2012)</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Wide variety of courses</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All levels</a:t>
            </a:r>
          </a:p>
          <a:p>
            <a:pPr lvl="1"/>
            <a:r>
              <a:rPr lang="en-US" sz="2800" dirty="0">
                <a:latin typeface="Calibri" panose="020F0502020204030204" pitchFamily="34" charset="0"/>
                <a:cs typeface="Calibri" panose="020F0502020204030204" pitchFamily="34" charset="0"/>
              </a:rPr>
              <a:t>≈ 350 bachelors</a:t>
            </a:r>
          </a:p>
          <a:p>
            <a:pPr lvl="1"/>
            <a:r>
              <a:rPr lang="en-US" sz="2800" dirty="0">
                <a:latin typeface="Calibri" panose="020F0502020204030204" pitchFamily="34" charset="0"/>
                <a:cs typeface="Calibri" panose="020F0502020204030204" pitchFamily="34" charset="0"/>
              </a:rPr>
              <a:t>≈ 400 masters</a:t>
            </a:r>
          </a:p>
          <a:p>
            <a:pPr lvl="1"/>
            <a:r>
              <a:rPr lang="en-US" sz="2800" dirty="0">
                <a:latin typeface="Calibri" panose="020F0502020204030204" pitchFamily="34" charset="0"/>
                <a:cs typeface="Calibri" panose="020F0502020204030204" pitchFamily="34" charset="0"/>
              </a:rPr>
              <a:t>≈ 250 doctoral</a:t>
            </a:r>
            <a:endParaRPr lang="th-TH" sz="2800" dirty="0">
              <a:latin typeface="Calibri" panose="020F0502020204030204" pitchFamily="34" charset="0"/>
              <a:cs typeface="Calibri" panose="020F0502020204030204" pitchFamily="34" charset="0"/>
            </a:endParaRPr>
          </a:p>
          <a:p>
            <a:endParaRPr lang="en-AU"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International programs</a:t>
            </a:r>
            <a:endParaRPr lang="en-AU" dirty="0">
              <a:latin typeface="Calibri" panose="020F0502020204030204" pitchFamily="34" charset="0"/>
              <a:cs typeface="Calibri" panose="020F0502020204030204" pitchFamily="34" charset="0"/>
            </a:endParaRPr>
          </a:p>
        </p:txBody>
      </p:sp>
      <p:sp>
        <p:nvSpPr>
          <p:cNvPr id="19" name="TextBox 18"/>
          <p:cNvSpPr txBox="1"/>
          <p:nvPr/>
        </p:nvSpPr>
        <p:spPr>
          <a:xfrm>
            <a:off x="6130514" y="116224"/>
            <a:ext cx="3084261" cy="369332"/>
          </a:xfrm>
          <a:prstGeom prst="rect">
            <a:avLst/>
          </a:prstGeom>
          <a:noFill/>
          <a:ln>
            <a:noFill/>
          </a:ln>
        </p:spPr>
        <p:txBody>
          <a:bodyPr wrap="square" rtlCol="0">
            <a:spAutoFit/>
          </a:bodyPr>
          <a:lstStyle/>
          <a:p>
            <a:r>
              <a:rPr lang="en-AU" b="1" dirty="0" smtClean="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Australian Embassy Bangkok</a:t>
            </a:r>
            <a:endParaRPr lang="en-AU" b="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829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 calcmode="lin" valueType="num">
                                      <p:cBhvr additive="base">
                                        <p:cTn id="19"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 calcmode="lin" valueType="num">
                                      <p:cBhvr additive="base">
                                        <p:cTn id="2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 calcmode="lin" valueType="num">
                                      <p:cBhvr additive="base">
                                        <p:cTn id="2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 calcmode="lin" valueType="num">
                                      <p:cBhvr additive="base">
                                        <p:cTn id="31"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CBA030B3687849940009B57C1798A5" ma:contentTypeVersion="2" ma:contentTypeDescription="Create a new document." ma:contentTypeScope="" ma:versionID="0191517a7a4436d0bae1c8e0a363ec27">
  <xsd:schema xmlns:xsd="http://www.w3.org/2001/XMLSchema" xmlns:xs="http://www.w3.org/2001/XMLSchema" xmlns:p="http://schemas.microsoft.com/office/2006/metadata/properties" xmlns:ns1="http://schemas.microsoft.com/sharepoint/v3" targetNamespace="http://schemas.microsoft.com/office/2006/metadata/properties" ma:root="true" ma:fieldsID="f66abc2e75104a1e2665fbc11a6ee9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6ECCFC4-28FE-4069-8915-E6147B7F0178}"/>
</file>

<file path=customXml/itemProps2.xml><?xml version="1.0" encoding="utf-8"?>
<ds:datastoreItem xmlns:ds="http://schemas.openxmlformats.org/officeDocument/2006/customXml" ds:itemID="{C29A8DDE-833A-4DE8-B61E-7CD54BFD5A06}"/>
</file>

<file path=customXml/itemProps3.xml><?xml version="1.0" encoding="utf-8"?>
<ds:datastoreItem xmlns:ds="http://schemas.openxmlformats.org/officeDocument/2006/customXml" ds:itemID="{B96D71C9-3065-422F-8D5E-6B69F35718DB}"/>
</file>

<file path=docProps/app.xml><?xml version="1.0" encoding="utf-8"?>
<Properties xmlns="http://schemas.openxmlformats.org/officeDocument/2006/extended-properties" xmlns:vt="http://schemas.openxmlformats.org/officeDocument/2006/docPropsVTypes">
  <Template>Concourse</Template>
  <TotalTime>1188</TotalTime>
  <Words>3998</Words>
  <Application>Microsoft Office PowerPoint</Application>
  <PresentationFormat>On-screen Show (4:3)</PresentationFormat>
  <Paragraphs>586</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Why Thailand?</vt:lpstr>
      <vt:lpstr>Thailand in Focus: Why?</vt:lpstr>
      <vt:lpstr>Thailand: Common Views</vt:lpstr>
      <vt:lpstr>But I don’t speak Thai ….</vt:lpstr>
      <vt:lpstr>Is Thailand Safe?</vt:lpstr>
      <vt:lpstr>Thai Universities</vt:lpstr>
      <vt:lpstr>Internationalisation</vt:lpstr>
      <vt:lpstr>Joint Degrees</vt:lpstr>
      <vt:lpstr>International programs</vt:lpstr>
      <vt:lpstr>Student Mobility: Numbers</vt:lpstr>
      <vt:lpstr>Where are Chinese going…?</vt:lpstr>
      <vt:lpstr>Where are Europeans going…?</vt:lpstr>
      <vt:lpstr>Where are Americans going…?</vt:lpstr>
      <vt:lpstr>Where are Japanese going…?</vt:lpstr>
      <vt:lpstr>Where are Koreans going…?</vt:lpstr>
      <vt:lpstr>Student Mobility: Why Thailand?</vt:lpstr>
      <vt:lpstr>Student Mobility: Pastoral Care</vt:lpstr>
      <vt:lpstr>Student Mobility: Cost</vt:lpstr>
      <vt:lpstr>Student Mobility: Examples</vt:lpstr>
      <vt:lpstr>New Colombo Plan: Aim</vt:lpstr>
      <vt:lpstr>NCP: Funding &amp; Eligibility</vt:lpstr>
      <vt:lpstr>NCP: Access</vt:lpstr>
      <vt:lpstr>NCP: Internships &amp; Mentorships</vt:lpstr>
      <vt:lpstr>Other Mobility Programs</vt:lpstr>
      <vt:lpstr>Science and Research</vt:lpstr>
      <vt:lpstr>Science and Research - Bilateral</vt:lpstr>
      <vt:lpstr>THANK YOU</vt:lpstr>
    </vt:vector>
  </TitlesOfParts>
  <Company>Department of Foreign Affairs and Trade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Chantaranimitr, Satuorn</dc:creator>
  <cp:lastModifiedBy>Tyrell, Jen</cp:lastModifiedBy>
  <cp:revision>65</cp:revision>
  <cp:lastPrinted>2014-03-04T02:07:40Z</cp:lastPrinted>
  <dcterms:created xsi:type="dcterms:W3CDTF">2013-10-07T03:49:28Z</dcterms:created>
  <dcterms:modified xsi:type="dcterms:W3CDTF">2014-03-14T02:43:37Z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0x010100EBCBA030B3687849940009B57C1798A5</vt:lpwstr>
  </property>
  <property fmtid="{D5CDD505-2E9C-101B-9397-08002B2CF9AE}" pid="3" name="Order">
    <vt:r8>900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